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"/>
    <p:sldMasterId id="2147483690" r:id="rId4"/>
  </p:sldMasterIdLst>
  <p:notesMasterIdLst>
    <p:notesMasterId r:id="rId50"/>
  </p:notesMasterIdLst>
  <p:handoutMasterIdLst>
    <p:handoutMasterId r:id="rId51"/>
  </p:handoutMasterIdLst>
  <p:sldIdLst>
    <p:sldId id="261" r:id="rId5"/>
    <p:sldId id="716" r:id="rId6"/>
    <p:sldId id="1249" r:id="rId7"/>
    <p:sldId id="1244" r:id="rId8"/>
    <p:sldId id="1222" r:id="rId9"/>
    <p:sldId id="1251" r:id="rId10"/>
    <p:sldId id="1223" r:id="rId11"/>
    <p:sldId id="1224" r:id="rId12"/>
    <p:sldId id="1225" r:id="rId13"/>
    <p:sldId id="1226" r:id="rId14"/>
    <p:sldId id="1227" r:id="rId15"/>
    <p:sldId id="1228" r:id="rId16"/>
    <p:sldId id="1229" r:id="rId17"/>
    <p:sldId id="1230" r:id="rId18"/>
    <p:sldId id="1256" r:id="rId19"/>
    <p:sldId id="1253" r:id="rId20"/>
    <p:sldId id="1252" r:id="rId21"/>
    <p:sldId id="1231" r:id="rId22"/>
    <p:sldId id="1232" r:id="rId23"/>
    <p:sldId id="1257" r:id="rId24"/>
    <p:sldId id="1255" r:id="rId25"/>
    <p:sldId id="1259" r:id="rId26"/>
    <p:sldId id="1258" r:id="rId27"/>
    <p:sldId id="1233" r:id="rId28"/>
    <p:sldId id="1236" r:id="rId29"/>
    <p:sldId id="736" r:id="rId30"/>
    <p:sldId id="1238" r:id="rId31"/>
    <p:sldId id="738" r:id="rId32"/>
    <p:sldId id="1260" r:id="rId33"/>
    <p:sldId id="1274" r:id="rId34"/>
    <p:sldId id="1267" r:id="rId35"/>
    <p:sldId id="1268" r:id="rId36"/>
    <p:sldId id="1239" r:id="rId37"/>
    <p:sldId id="1269" r:id="rId38"/>
    <p:sldId id="1270" r:id="rId39"/>
    <p:sldId id="1271" r:id="rId40"/>
    <p:sldId id="1272" r:id="rId41"/>
    <p:sldId id="1240" r:id="rId42"/>
    <p:sldId id="1254" r:id="rId43"/>
    <p:sldId id="1250" r:id="rId44"/>
    <p:sldId id="1261" r:id="rId45"/>
    <p:sldId id="1264" r:id="rId46"/>
    <p:sldId id="1262" r:id="rId47"/>
    <p:sldId id="743" r:id="rId48"/>
    <p:sldId id="1218" r:id="rId49"/>
  </p:sldIdLst>
  <p:sldSz cx="12190413" cy="6858000"/>
  <p:notesSz cx="6858000" cy="9144000"/>
  <p:custDataLst>
    <p:tags r:id="rId52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us Sonnenschein" initials="NS" lastIdx="1" clrIdx="0">
    <p:extLst>
      <p:ext uri="{19B8F6BF-5375-455C-9EA6-DF929625EA0E}">
        <p15:presenceInfo xmlns:p15="http://schemas.microsoft.com/office/powerpoint/2012/main" userId="S::niso@win.dtu.dk::bd4e219e-da75-4442-aa94-89215e885b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CC3399"/>
    <a:srgbClr val="FF0099"/>
    <a:srgbClr val="000000"/>
    <a:srgbClr val="FFCC00"/>
    <a:srgbClr val="FF6600"/>
    <a:srgbClr val="FF0000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4" autoAdjust="0"/>
    <p:restoredTop sz="79720" autoAdjust="0"/>
  </p:normalViewPr>
  <p:slideViewPr>
    <p:cSldViewPr showGuides="1">
      <p:cViewPr varScale="1">
        <p:scale>
          <a:sx n="177" d="100"/>
          <a:sy n="177" d="100"/>
        </p:scale>
        <p:origin x="944" y="176"/>
      </p:cViewPr>
      <p:guideLst/>
    </p:cSldViewPr>
  </p:slideViewPr>
  <p:outlineViewPr>
    <p:cViewPr>
      <p:scale>
        <a:sx n="33" d="100"/>
        <a:sy n="33" d="100"/>
      </p:scale>
      <p:origin x="-24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59" d="100"/>
        <a:sy n="59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ucrose" TargetMode="External"/><Relationship Id="rId3" Type="http://schemas.openxmlformats.org/officeDocument/2006/relationships/hyperlink" Target="https://en.wikipedia.org/wiki/Leonor_Michaelis" TargetMode="External"/><Relationship Id="rId7" Type="http://schemas.openxmlformats.org/officeDocument/2006/relationships/hyperlink" Target="https://en.wikipedia.org/wiki/Hydrolysi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vertase" TargetMode="External"/><Relationship Id="rId5" Type="http://schemas.openxmlformats.org/officeDocument/2006/relationships/hyperlink" Target="https://en.wikipedia.org/wiki/Chemical_kinetics" TargetMode="External"/><Relationship Id="rId10" Type="http://schemas.openxmlformats.org/officeDocument/2006/relationships/hyperlink" Target="https://en.wikipedia.org/wiki/Fructose" TargetMode="External"/><Relationship Id="rId4" Type="http://schemas.openxmlformats.org/officeDocument/2006/relationships/hyperlink" Target="https://en.wikipedia.org/wiki/Maud_Menten" TargetMode="External"/><Relationship Id="rId9" Type="http://schemas.openxmlformats.org/officeDocument/2006/relationships/hyperlink" Target="https://en.wikipedia.org/wiki/Glucos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possibility of Specialization and M.Sc. projects after September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810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324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message, flux/rate depends on Enzyme concentration/activity, metabolites and other parameters (rate constants, </a:t>
            </a:r>
            <a:r>
              <a:rPr lang="en-US" dirty="0" err="1"/>
              <a:t>vmaxes</a:t>
            </a:r>
            <a:r>
              <a:rPr lang="en-US" dirty="0"/>
              <a:t>, </a:t>
            </a:r>
            <a:r>
              <a:rPr lang="en-US" dirty="0" err="1"/>
              <a:t>Keqs</a:t>
            </a:r>
            <a:r>
              <a:rPr lang="en-US" dirty="0"/>
              <a:t>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514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810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MFA was</a:t>
            </a:r>
            <a:r>
              <a:rPr lang="en-US" baseline="0" dirty="0"/>
              <a:t> discussed </a:t>
            </a:r>
            <a:r>
              <a:rPr lang="en-US" baseline="0"/>
              <a:t>in lecture 3!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42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4020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303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Or in other words: How much does the flux change with changes in the individual enzyme concentrations</a:t>
            </a:r>
          </a:p>
          <a:p>
            <a:endParaRPr lang="en-US" dirty="0"/>
          </a:p>
          <a:p>
            <a:r>
              <a:rPr lang="en-US" dirty="0"/>
              <a:t>Draw this on the whiteboard. J as a function of E,</a:t>
            </a:r>
            <a:r>
              <a:rPr lang="en-US" baseline="0" dirty="0"/>
              <a:t> bent plot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Discuss how the magnitude of the FCC changes if an E is low, versus high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linear PWs, all FCCs are positive. For branched, it can be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8215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Or in other words: How much does the flux change with changes in the individual enzyme concentrations</a:t>
            </a:r>
          </a:p>
          <a:p>
            <a:endParaRPr lang="en-US" dirty="0"/>
          </a:p>
          <a:p>
            <a:r>
              <a:rPr lang="en-US" dirty="0"/>
              <a:t>Draw this on the whiteboard. J as a function of E,</a:t>
            </a:r>
            <a:r>
              <a:rPr lang="en-US" baseline="0" dirty="0"/>
              <a:t> bent plot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Discuss how the magnitude of the FCC changes if an E is low, versus high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linear PWs, all FCCs are positive. For branched, it can be 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242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intermediate</a:t>
            </a:r>
            <a:r>
              <a:rPr lang="en-US" baseline="0" dirty="0"/>
              <a:t> concentrations change, when enzyme concentrations change?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a pathway on the whiteboard to</a:t>
            </a:r>
            <a:r>
              <a:rPr lang="en-US" baseline="0" dirty="0"/>
              <a:t> discuss this. E.g. C^X_2 will be negative as the concentration of X will go down as E2 goes up.</a:t>
            </a:r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Draw a table showing this with X1 going down, and R1-2 horizontally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Draw a table showing this with X1 and X2 going down, and R1-3 horizontally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30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13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4902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291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German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biochemist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3" tooltip="Leonor Michaelis"/>
              </a:rPr>
              <a:t>Leonor Michaelis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and Canadian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physician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4" tooltip="Maud Menten"/>
              </a:rPr>
              <a:t>Maud Menten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,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who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investigated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the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5" tooltip="Chemical kinetics"/>
              </a:rPr>
              <a:t>kinetics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of an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enzymatic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reaction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mechanism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,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6" tooltip="Invertase"/>
              </a:rPr>
              <a:t>invertase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,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that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catalyzes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 the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7" tooltip="Hydrolysis"/>
              </a:rPr>
              <a:t>hydrolysis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of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8" tooltip="Sucrose"/>
              </a:rPr>
              <a:t>sucrose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into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9" tooltip="Glucose"/>
              </a:rPr>
              <a:t>glucose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 and 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  <a:hlinkClick r:id="rId10" tooltip="Fructose"/>
              </a:rPr>
              <a:t>fructose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782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012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603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home: In some concentration spans, there is</a:t>
            </a:r>
            <a:r>
              <a:rPr lang="en-US" baseline="0" dirty="0"/>
              <a:t> a large effect and in some, there is nearly no effect of delta[S]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088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equation</a:t>
            </a:r>
          </a:p>
          <a:p>
            <a:r>
              <a:rPr lang="en-US" dirty="0"/>
              <a:t>Ks is the Km for the substrate (</a:t>
            </a:r>
            <a:r>
              <a:rPr lang="en-US" dirty="0" err="1"/>
              <a:t>Kms</a:t>
            </a:r>
            <a:r>
              <a:rPr lang="en-US" dirty="0"/>
              <a:t>)</a:t>
            </a:r>
          </a:p>
          <a:p>
            <a:r>
              <a:rPr lang="en-US" dirty="0" err="1"/>
              <a:t>Kp</a:t>
            </a:r>
            <a:r>
              <a:rPr lang="en-US" dirty="0"/>
              <a:t> is the Km for the product (</a:t>
            </a:r>
            <a:r>
              <a:rPr lang="en-US" dirty="0" err="1"/>
              <a:t>Kmp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122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equation</a:t>
            </a:r>
          </a:p>
          <a:p>
            <a:r>
              <a:rPr lang="en-US" dirty="0"/>
              <a:t>Ks is the Km for the substrate (</a:t>
            </a:r>
            <a:r>
              <a:rPr lang="en-US" dirty="0" err="1"/>
              <a:t>Kms</a:t>
            </a:r>
            <a:r>
              <a:rPr lang="en-US" dirty="0"/>
              <a:t>)</a:t>
            </a:r>
          </a:p>
          <a:p>
            <a:r>
              <a:rPr lang="en-US" dirty="0" err="1"/>
              <a:t>Kp</a:t>
            </a:r>
            <a:r>
              <a:rPr lang="en-US" dirty="0"/>
              <a:t> is the Km for the product (</a:t>
            </a:r>
            <a:r>
              <a:rPr lang="en-US" dirty="0" err="1"/>
              <a:t>Kmp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13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message, flux/rate depends on Enzyme concentration/activity, metabolites and other parameters (rate constants, </a:t>
            </a:r>
            <a:r>
              <a:rPr lang="en-US" dirty="0" err="1"/>
              <a:t>vmaxes</a:t>
            </a:r>
            <a:r>
              <a:rPr lang="en-US" dirty="0"/>
              <a:t>, </a:t>
            </a:r>
            <a:r>
              <a:rPr lang="en-US" dirty="0" err="1"/>
              <a:t>Keqs</a:t>
            </a:r>
            <a:r>
              <a:rPr lang="en-US" dirty="0"/>
              <a:t>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86BBB4-C00C-4E4A-8C98-BD80EDF3425D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029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A33EEB4-85C1-EB47-B49F-CE984478C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A121E7C-130A-9748-9688-F9F77AED6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0" y="332656"/>
            <a:ext cx="9312374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3CC4C1F-50C7-824B-BA05-E558403C0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4A3CF13-79D8-1C43-A7BC-C9D2168A5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/Pause B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466F86-C764-8B49-9056-E1FA2AF42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 l="18345" t="13324" b="6430"/>
          <a:stretch/>
        </p:blipFill>
        <p:spPr>
          <a:xfrm>
            <a:off x="0" y="8620"/>
            <a:ext cx="12190413" cy="68571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5184D-CC00-1D4B-A310-B3297005268A}"/>
              </a:ext>
            </a:extLst>
          </p:cNvPr>
          <p:cNvGrpSpPr/>
          <p:nvPr userDrawn="1"/>
        </p:nvGrpSpPr>
        <p:grpSpPr>
          <a:xfrm>
            <a:off x="118542" y="1556693"/>
            <a:ext cx="12817424" cy="3744615"/>
            <a:chOff x="118542" y="1831438"/>
            <a:chExt cx="12817424" cy="37446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8A8C7-2B4A-3A41-BC94-26794B4B0EE8}"/>
                </a:ext>
              </a:extLst>
            </p:cNvPr>
            <p:cNvSpPr txBox="1"/>
            <p:nvPr userDrawn="1"/>
          </p:nvSpPr>
          <p:spPr>
            <a:xfrm>
              <a:off x="2854846" y="1831438"/>
              <a:ext cx="10081120" cy="3744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8000" dirty="0">
                  <a:solidFill>
                    <a:schemeClr val="bg1"/>
                  </a:solidFill>
                  <a:latin typeface="+mn-lt"/>
                </a:rPr>
                <a:t>27410</a:t>
              </a:r>
            </a:p>
            <a:p>
              <a:pPr algn="l">
                <a:spcBef>
                  <a:spcPts val="432"/>
                </a:spcBef>
              </a:pPr>
              <a:r>
                <a:rPr lang="en-US" sz="8000" dirty="0">
                  <a:solidFill>
                    <a:schemeClr val="bg1"/>
                  </a:solidFill>
                  <a:latin typeface="+mn-lt"/>
                </a:rPr>
                <a:t>Computer-aided cell factory design</a:t>
              </a:r>
            </a:p>
          </p:txBody>
        </p:sp>
        <p:sp>
          <p:nvSpPr>
            <p:cNvPr id="20" name="Logo color">
              <a:extLst>
                <a:ext uri="{FF2B5EF4-FFF2-40B4-BE49-F238E27FC236}">
                  <a16:creationId xmlns:a16="http://schemas.microsoft.com/office/drawing/2014/main" id="{E0B36DFA-5826-FD40-B8C5-F9D3977FDFE8}"/>
                </a:ext>
              </a:extLst>
            </p:cNvPr>
            <p:cNvSpPr>
              <a:spLocks noChangeAspect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18542" y="1962069"/>
              <a:ext cx="2388323" cy="3483354"/>
            </a:xfrm>
            <a:custGeom>
              <a:avLst/>
              <a:gdLst>
                <a:gd name="connsiteX0" fmla="*/ 1050029 w 4933949"/>
                <a:gd name="connsiteY0" fmla="*/ 6094413 h 7196138"/>
                <a:gd name="connsiteX1" fmla="*/ 3883920 w 4933949"/>
                <a:gd name="connsiteY1" fmla="*/ 6094413 h 7196138"/>
                <a:gd name="connsiteX2" fmla="*/ 4933949 w 4933949"/>
                <a:gd name="connsiteY2" fmla="*/ 6645934 h 7196138"/>
                <a:gd name="connsiteX3" fmla="*/ 3883920 w 4933949"/>
                <a:gd name="connsiteY3" fmla="*/ 7196138 h 7196138"/>
                <a:gd name="connsiteX4" fmla="*/ 1050029 w 4933949"/>
                <a:gd name="connsiteY4" fmla="*/ 7196138 h 7196138"/>
                <a:gd name="connsiteX5" fmla="*/ 0 w 4933949"/>
                <a:gd name="connsiteY5" fmla="*/ 6645934 h 7196138"/>
                <a:gd name="connsiteX6" fmla="*/ 1050029 w 4933949"/>
                <a:gd name="connsiteY6" fmla="*/ 6094413 h 7196138"/>
                <a:gd name="connsiteX7" fmla="*/ 1050029 w 4933949"/>
                <a:gd name="connsiteY7" fmla="*/ 4730750 h 7196138"/>
                <a:gd name="connsiteX8" fmla="*/ 3883920 w 4933949"/>
                <a:gd name="connsiteY8" fmla="*/ 4730750 h 7196138"/>
                <a:gd name="connsiteX9" fmla="*/ 4933949 w 4933949"/>
                <a:gd name="connsiteY9" fmla="*/ 5283066 h 7196138"/>
                <a:gd name="connsiteX10" fmla="*/ 3883920 w 4933949"/>
                <a:gd name="connsiteY10" fmla="*/ 5834063 h 7196138"/>
                <a:gd name="connsiteX11" fmla="*/ 1050029 w 4933949"/>
                <a:gd name="connsiteY11" fmla="*/ 5834063 h 7196138"/>
                <a:gd name="connsiteX12" fmla="*/ 0 w 4933949"/>
                <a:gd name="connsiteY12" fmla="*/ 5283066 h 7196138"/>
                <a:gd name="connsiteX13" fmla="*/ 1050029 w 4933949"/>
                <a:gd name="connsiteY13" fmla="*/ 4730750 h 7196138"/>
                <a:gd name="connsiteX14" fmla="*/ 1050029 w 4933949"/>
                <a:gd name="connsiteY14" fmla="*/ 3368675 h 7196138"/>
                <a:gd name="connsiteX15" fmla="*/ 3883920 w 4933949"/>
                <a:gd name="connsiteY15" fmla="*/ 3368675 h 7196138"/>
                <a:gd name="connsiteX16" fmla="*/ 4933949 w 4933949"/>
                <a:gd name="connsiteY16" fmla="*/ 3920991 h 7196138"/>
                <a:gd name="connsiteX17" fmla="*/ 3883920 w 4933949"/>
                <a:gd name="connsiteY17" fmla="*/ 4471988 h 7196138"/>
                <a:gd name="connsiteX18" fmla="*/ 1050029 w 4933949"/>
                <a:gd name="connsiteY18" fmla="*/ 4471988 h 7196138"/>
                <a:gd name="connsiteX19" fmla="*/ 0 w 4933949"/>
                <a:gd name="connsiteY19" fmla="*/ 3920991 h 7196138"/>
                <a:gd name="connsiteX20" fmla="*/ 1050029 w 4933949"/>
                <a:gd name="connsiteY20" fmla="*/ 3368675 h 7196138"/>
                <a:gd name="connsiteX21" fmla="*/ 678543 w 4933949"/>
                <a:gd name="connsiteY21" fmla="*/ 305710 h 7196138"/>
                <a:gd name="connsiteX22" fmla="*/ 678543 w 4933949"/>
                <a:gd name="connsiteY22" fmla="*/ 2307316 h 7196138"/>
                <a:gd name="connsiteX23" fmla="*/ 909109 w 4933949"/>
                <a:gd name="connsiteY23" fmla="*/ 2307316 h 7196138"/>
                <a:gd name="connsiteX24" fmla="*/ 1119911 w 4933949"/>
                <a:gd name="connsiteY24" fmla="*/ 2234842 h 7196138"/>
                <a:gd name="connsiteX25" fmla="*/ 1198962 w 4933949"/>
                <a:gd name="connsiteY25" fmla="*/ 1615517 h 7196138"/>
                <a:gd name="connsiteX26" fmla="*/ 1198962 w 4933949"/>
                <a:gd name="connsiteY26" fmla="*/ 996191 h 7196138"/>
                <a:gd name="connsiteX27" fmla="*/ 1119911 w 4933949"/>
                <a:gd name="connsiteY27" fmla="*/ 378184 h 7196138"/>
                <a:gd name="connsiteX28" fmla="*/ 909109 w 4933949"/>
                <a:gd name="connsiteY28" fmla="*/ 305710 h 7196138"/>
                <a:gd name="connsiteX29" fmla="*/ 678543 w 4933949"/>
                <a:gd name="connsiteY29" fmla="*/ 305710 h 7196138"/>
                <a:gd name="connsiteX30" fmla="*/ 1842869 w 4933949"/>
                <a:gd name="connsiteY30" fmla="*/ 0 h 7196138"/>
                <a:gd name="connsiteX31" fmla="*/ 3073618 w 4933949"/>
                <a:gd name="connsiteY31" fmla="*/ 0 h 7196138"/>
                <a:gd name="connsiteX32" fmla="*/ 3114467 w 4933949"/>
                <a:gd name="connsiteY32" fmla="*/ 14495 h 7196138"/>
                <a:gd name="connsiteX33" fmla="*/ 3128962 w 4933949"/>
                <a:gd name="connsiteY33" fmla="*/ 54027 h 7196138"/>
                <a:gd name="connsiteX34" fmla="*/ 3128962 w 4933949"/>
                <a:gd name="connsiteY34" fmla="*/ 275402 h 7196138"/>
                <a:gd name="connsiteX35" fmla="*/ 3114467 w 4933949"/>
                <a:gd name="connsiteY35" fmla="*/ 314934 h 7196138"/>
                <a:gd name="connsiteX36" fmla="*/ 3073618 w 4933949"/>
                <a:gd name="connsiteY36" fmla="*/ 329429 h 7196138"/>
                <a:gd name="connsiteX37" fmla="*/ 2679620 w 4933949"/>
                <a:gd name="connsiteY37" fmla="*/ 329429 h 7196138"/>
                <a:gd name="connsiteX38" fmla="*/ 2679620 w 4933949"/>
                <a:gd name="connsiteY38" fmla="*/ 2558999 h 7196138"/>
                <a:gd name="connsiteX39" fmla="*/ 2665125 w 4933949"/>
                <a:gd name="connsiteY39" fmla="*/ 2598530 h 7196138"/>
                <a:gd name="connsiteX40" fmla="*/ 2625594 w 4933949"/>
                <a:gd name="connsiteY40" fmla="*/ 2613025 h 7196138"/>
                <a:gd name="connsiteX41" fmla="*/ 2290893 w 4933949"/>
                <a:gd name="connsiteY41" fmla="*/ 2613025 h 7196138"/>
                <a:gd name="connsiteX42" fmla="*/ 2250044 w 4933949"/>
                <a:gd name="connsiteY42" fmla="*/ 2598530 h 7196138"/>
                <a:gd name="connsiteX43" fmla="*/ 2235549 w 4933949"/>
                <a:gd name="connsiteY43" fmla="*/ 2558999 h 7196138"/>
                <a:gd name="connsiteX44" fmla="*/ 2235549 w 4933949"/>
                <a:gd name="connsiteY44" fmla="*/ 329429 h 7196138"/>
                <a:gd name="connsiteX45" fmla="*/ 1842869 w 4933949"/>
                <a:gd name="connsiteY45" fmla="*/ 329429 h 7196138"/>
                <a:gd name="connsiteX46" fmla="*/ 1802020 w 4933949"/>
                <a:gd name="connsiteY46" fmla="*/ 314934 h 7196138"/>
                <a:gd name="connsiteX47" fmla="*/ 1787525 w 4933949"/>
                <a:gd name="connsiteY47" fmla="*/ 275402 h 7196138"/>
                <a:gd name="connsiteX48" fmla="*/ 1787525 w 4933949"/>
                <a:gd name="connsiteY48" fmla="*/ 54027 h 7196138"/>
                <a:gd name="connsiteX49" fmla="*/ 1802020 w 4933949"/>
                <a:gd name="connsiteY49" fmla="*/ 14495 h 7196138"/>
                <a:gd name="connsiteX50" fmla="*/ 1842869 w 4933949"/>
                <a:gd name="connsiteY50" fmla="*/ 0 h 7196138"/>
                <a:gd name="connsiteX51" fmla="*/ 317544 w 4933949"/>
                <a:gd name="connsiteY51" fmla="*/ 0 h 7196138"/>
                <a:gd name="connsiteX52" fmla="*/ 972349 w 4933949"/>
                <a:gd name="connsiteY52" fmla="*/ 0 h 7196138"/>
                <a:gd name="connsiteX53" fmla="*/ 1476958 w 4933949"/>
                <a:gd name="connsiteY53" fmla="*/ 179209 h 7196138"/>
                <a:gd name="connsiteX54" fmla="*/ 1619250 w 4933949"/>
                <a:gd name="connsiteY54" fmla="*/ 1025181 h 7196138"/>
                <a:gd name="connsiteX55" fmla="*/ 1619250 w 4933949"/>
                <a:gd name="connsiteY55" fmla="*/ 1587845 h 7196138"/>
                <a:gd name="connsiteX56" fmla="*/ 1476958 w 4933949"/>
                <a:gd name="connsiteY56" fmla="*/ 2433816 h 7196138"/>
                <a:gd name="connsiteX57" fmla="*/ 972349 w 4933949"/>
                <a:gd name="connsiteY57" fmla="*/ 2613025 h 7196138"/>
                <a:gd name="connsiteX58" fmla="*/ 317544 w 4933949"/>
                <a:gd name="connsiteY58" fmla="*/ 2613025 h 7196138"/>
                <a:gd name="connsiteX59" fmla="*/ 278018 w 4933949"/>
                <a:gd name="connsiteY59" fmla="*/ 2598530 h 7196138"/>
                <a:gd name="connsiteX60" fmla="*/ 263525 w 4933949"/>
                <a:gd name="connsiteY60" fmla="*/ 2558999 h 7196138"/>
                <a:gd name="connsiteX61" fmla="*/ 263525 w 4933949"/>
                <a:gd name="connsiteY61" fmla="*/ 54027 h 7196138"/>
                <a:gd name="connsiteX62" fmla="*/ 278018 w 4933949"/>
                <a:gd name="connsiteY62" fmla="*/ 14495 h 7196138"/>
                <a:gd name="connsiteX63" fmla="*/ 317544 w 4933949"/>
                <a:gd name="connsiteY63" fmla="*/ 0 h 7196138"/>
                <a:gd name="connsiteX64" fmla="*/ 3359213 w 4933949"/>
                <a:gd name="connsiteY64" fmla="*/ 0 h 7196138"/>
                <a:gd name="connsiteX65" fmla="*/ 3664991 w 4933949"/>
                <a:gd name="connsiteY65" fmla="*/ 0 h 7196138"/>
                <a:gd name="connsiteX66" fmla="*/ 3705850 w 4933949"/>
                <a:gd name="connsiteY66" fmla="*/ 14497 h 7196138"/>
                <a:gd name="connsiteX67" fmla="*/ 3720348 w 4933949"/>
                <a:gd name="connsiteY67" fmla="*/ 54035 h 7196138"/>
                <a:gd name="connsiteX68" fmla="*/ 3720348 w 4933949"/>
                <a:gd name="connsiteY68" fmla="*/ 1903062 h 7196138"/>
                <a:gd name="connsiteX69" fmla="*/ 3798111 w 4933949"/>
                <a:gd name="connsiteY69" fmla="*/ 2279984 h 7196138"/>
                <a:gd name="connsiteX70" fmla="*/ 3976042 w 4933949"/>
                <a:gd name="connsiteY70" fmla="*/ 2349833 h 7196138"/>
                <a:gd name="connsiteX71" fmla="*/ 4163200 w 4933949"/>
                <a:gd name="connsiteY71" fmla="*/ 2279984 h 7196138"/>
                <a:gd name="connsiteX72" fmla="*/ 4240963 w 4933949"/>
                <a:gd name="connsiteY72" fmla="*/ 1903062 h 7196138"/>
                <a:gd name="connsiteX73" fmla="*/ 4240963 w 4933949"/>
                <a:gd name="connsiteY73" fmla="*/ 54035 h 7196138"/>
                <a:gd name="connsiteX74" fmla="*/ 4255461 w 4933949"/>
                <a:gd name="connsiteY74" fmla="*/ 14497 h 7196138"/>
                <a:gd name="connsiteX75" fmla="*/ 4295001 w 4933949"/>
                <a:gd name="connsiteY75" fmla="*/ 0 h 7196138"/>
                <a:gd name="connsiteX76" fmla="*/ 4602098 w 4933949"/>
                <a:gd name="connsiteY76" fmla="*/ 0 h 7196138"/>
                <a:gd name="connsiteX77" fmla="*/ 4641638 w 4933949"/>
                <a:gd name="connsiteY77" fmla="*/ 14497 h 7196138"/>
                <a:gd name="connsiteX78" fmla="*/ 4656136 w 4933949"/>
                <a:gd name="connsiteY78" fmla="*/ 54035 h 7196138"/>
                <a:gd name="connsiteX79" fmla="*/ 4656136 w 4933949"/>
                <a:gd name="connsiteY79" fmla="*/ 1904380 h 7196138"/>
                <a:gd name="connsiteX80" fmla="*/ 4507201 w 4933949"/>
                <a:gd name="connsiteY80" fmla="*/ 2459220 h 7196138"/>
                <a:gd name="connsiteX81" fmla="*/ 3981314 w 4933949"/>
                <a:gd name="connsiteY81" fmla="*/ 2646363 h 7196138"/>
                <a:gd name="connsiteX82" fmla="*/ 3447519 w 4933949"/>
                <a:gd name="connsiteY82" fmla="*/ 2459220 h 7196138"/>
                <a:gd name="connsiteX83" fmla="*/ 3305174 w 4933949"/>
                <a:gd name="connsiteY83" fmla="*/ 1904380 h 7196138"/>
                <a:gd name="connsiteX84" fmla="*/ 3305174 w 4933949"/>
                <a:gd name="connsiteY84" fmla="*/ 54035 h 7196138"/>
                <a:gd name="connsiteX85" fmla="*/ 3318354 w 4933949"/>
                <a:gd name="connsiteY85" fmla="*/ 14497 h 7196138"/>
                <a:gd name="connsiteX86" fmla="*/ 3359213 w 4933949"/>
                <a:gd name="connsiteY86" fmla="*/ 0 h 71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4933949" h="7196138">
                  <a:moveTo>
                    <a:pt x="1050029" y="6094413"/>
                  </a:moveTo>
                  <a:cubicBezTo>
                    <a:pt x="2409664" y="6623557"/>
                    <a:pt x="2524285" y="6623557"/>
                    <a:pt x="3883920" y="6094413"/>
                  </a:cubicBezTo>
                  <a:cubicBezTo>
                    <a:pt x="3883920" y="6094413"/>
                    <a:pt x="3883920" y="6094413"/>
                    <a:pt x="4933949" y="6645934"/>
                  </a:cubicBezTo>
                  <a:cubicBezTo>
                    <a:pt x="4933949" y="6645934"/>
                    <a:pt x="4933949" y="6645934"/>
                    <a:pt x="3883920" y="7196138"/>
                  </a:cubicBezTo>
                  <a:cubicBezTo>
                    <a:pt x="2524285" y="6668311"/>
                    <a:pt x="2409664" y="6668311"/>
                    <a:pt x="1050029" y="7196138"/>
                  </a:cubicBezTo>
                  <a:cubicBezTo>
                    <a:pt x="1050029" y="7196138"/>
                    <a:pt x="1050029" y="7196138"/>
                    <a:pt x="0" y="6645934"/>
                  </a:cubicBezTo>
                  <a:cubicBezTo>
                    <a:pt x="0" y="6645934"/>
                    <a:pt x="0" y="6645934"/>
                    <a:pt x="1050029" y="6094413"/>
                  </a:cubicBezTo>
                  <a:close/>
                  <a:moveTo>
                    <a:pt x="1050029" y="4730750"/>
                  </a:moveTo>
                  <a:cubicBezTo>
                    <a:pt x="2409664" y="5260657"/>
                    <a:pt x="2524285" y="5260657"/>
                    <a:pt x="3883920" y="4730750"/>
                  </a:cubicBezTo>
                  <a:cubicBezTo>
                    <a:pt x="3883920" y="4730750"/>
                    <a:pt x="3883920" y="4730750"/>
                    <a:pt x="4933949" y="5283066"/>
                  </a:cubicBezTo>
                  <a:cubicBezTo>
                    <a:pt x="4933949" y="5283066"/>
                    <a:pt x="4933949" y="5283066"/>
                    <a:pt x="3883920" y="5834063"/>
                  </a:cubicBezTo>
                  <a:cubicBezTo>
                    <a:pt x="2524285" y="5305475"/>
                    <a:pt x="2409664" y="5305475"/>
                    <a:pt x="1050029" y="5834063"/>
                  </a:cubicBezTo>
                  <a:cubicBezTo>
                    <a:pt x="1050029" y="5834063"/>
                    <a:pt x="1050029" y="5834063"/>
                    <a:pt x="0" y="5283066"/>
                  </a:cubicBezTo>
                  <a:cubicBezTo>
                    <a:pt x="0" y="5283066"/>
                    <a:pt x="0" y="5283066"/>
                    <a:pt x="1050029" y="4730750"/>
                  </a:cubicBezTo>
                  <a:close/>
                  <a:moveTo>
                    <a:pt x="1050029" y="3368675"/>
                  </a:moveTo>
                  <a:cubicBezTo>
                    <a:pt x="2409664" y="3898582"/>
                    <a:pt x="2524285" y="3898582"/>
                    <a:pt x="3883920" y="3368675"/>
                  </a:cubicBezTo>
                  <a:cubicBezTo>
                    <a:pt x="3883920" y="3368675"/>
                    <a:pt x="3883920" y="3368675"/>
                    <a:pt x="4933949" y="3920991"/>
                  </a:cubicBezTo>
                  <a:cubicBezTo>
                    <a:pt x="4933949" y="3920991"/>
                    <a:pt x="4933949" y="3920991"/>
                    <a:pt x="3883920" y="4471988"/>
                  </a:cubicBezTo>
                  <a:cubicBezTo>
                    <a:pt x="2524285" y="3943400"/>
                    <a:pt x="2409664" y="3943400"/>
                    <a:pt x="1050029" y="4471988"/>
                  </a:cubicBezTo>
                  <a:cubicBezTo>
                    <a:pt x="1050029" y="4471988"/>
                    <a:pt x="1050029" y="4471988"/>
                    <a:pt x="0" y="3920991"/>
                  </a:cubicBezTo>
                  <a:cubicBezTo>
                    <a:pt x="0" y="3920991"/>
                    <a:pt x="0" y="3920991"/>
                    <a:pt x="1050029" y="3368675"/>
                  </a:cubicBezTo>
                  <a:close/>
                  <a:moveTo>
                    <a:pt x="678543" y="305710"/>
                  </a:moveTo>
                  <a:lnTo>
                    <a:pt x="678543" y="2307316"/>
                  </a:lnTo>
                  <a:cubicBezTo>
                    <a:pt x="678543" y="2307316"/>
                    <a:pt x="678543" y="2307316"/>
                    <a:pt x="909109" y="2307316"/>
                  </a:cubicBezTo>
                  <a:cubicBezTo>
                    <a:pt x="1011875" y="2307316"/>
                    <a:pt x="1072481" y="2291503"/>
                    <a:pt x="1119911" y="2234842"/>
                  </a:cubicBezTo>
                  <a:cubicBezTo>
                    <a:pt x="1192375" y="2147873"/>
                    <a:pt x="1198962" y="1971299"/>
                    <a:pt x="1198962" y="1615517"/>
                  </a:cubicBezTo>
                  <a:cubicBezTo>
                    <a:pt x="1198962" y="1615517"/>
                    <a:pt x="1198962" y="1615517"/>
                    <a:pt x="1198962" y="996191"/>
                  </a:cubicBezTo>
                  <a:cubicBezTo>
                    <a:pt x="1198962" y="641727"/>
                    <a:pt x="1192375" y="465153"/>
                    <a:pt x="1119911" y="378184"/>
                  </a:cubicBezTo>
                  <a:cubicBezTo>
                    <a:pt x="1072481" y="321522"/>
                    <a:pt x="1011875" y="305710"/>
                    <a:pt x="909109" y="305710"/>
                  </a:cubicBezTo>
                  <a:cubicBezTo>
                    <a:pt x="909109" y="305710"/>
                    <a:pt x="909109" y="305710"/>
                    <a:pt x="678543" y="305710"/>
                  </a:cubicBezTo>
                  <a:close/>
                  <a:moveTo>
                    <a:pt x="1842869" y="0"/>
                  </a:moveTo>
                  <a:cubicBezTo>
                    <a:pt x="1842869" y="0"/>
                    <a:pt x="1842869" y="0"/>
                    <a:pt x="3073618" y="0"/>
                  </a:cubicBezTo>
                  <a:cubicBezTo>
                    <a:pt x="3093384" y="0"/>
                    <a:pt x="3105243" y="5271"/>
                    <a:pt x="3114467" y="14495"/>
                  </a:cubicBezTo>
                  <a:cubicBezTo>
                    <a:pt x="3122374" y="22401"/>
                    <a:pt x="3128962" y="34261"/>
                    <a:pt x="3128962" y="54027"/>
                  </a:cubicBezTo>
                  <a:cubicBezTo>
                    <a:pt x="3128962" y="54027"/>
                    <a:pt x="3128962" y="54027"/>
                    <a:pt x="3128962" y="275402"/>
                  </a:cubicBezTo>
                  <a:cubicBezTo>
                    <a:pt x="3128962" y="295168"/>
                    <a:pt x="3122374" y="307028"/>
                    <a:pt x="3114467" y="314934"/>
                  </a:cubicBezTo>
                  <a:cubicBezTo>
                    <a:pt x="3105243" y="324158"/>
                    <a:pt x="3093384" y="329429"/>
                    <a:pt x="3073618" y="329429"/>
                  </a:cubicBezTo>
                  <a:cubicBezTo>
                    <a:pt x="3073618" y="329429"/>
                    <a:pt x="3073618" y="329429"/>
                    <a:pt x="2679620" y="329429"/>
                  </a:cubicBezTo>
                  <a:cubicBezTo>
                    <a:pt x="2679620" y="329429"/>
                    <a:pt x="2679620" y="329429"/>
                    <a:pt x="2679620" y="2558999"/>
                  </a:cubicBezTo>
                  <a:cubicBezTo>
                    <a:pt x="2679620" y="2578765"/>
                    <a:pt x="2674349" y="2590624"/>
                    <a:pt x="2665125" y="2598530"/>
                  </a:cubicBezTo>
                  <a:cubicBezTo>
                    <a:pt x="2657219" y="2607755"/>
                    <a:pt x="2645360" y="2613025"/>
                    <a:pt x="2625594" y="2613025"/>
                  </a:cubicBezTo>
                  <a:cubicBezTo>
                    <a:pt x="2625594" y="2613025"/>
                    <a:pt x="2625594" y="2613025"/>
                    <a:pt x="2290893" y="2613025"/>
                  </a:cubicBezTo>
                  <a:cubicBezTo>
                    <a:pt x="2271128" y="2613025"/>
                    <a:pt x="2259268" y="2607755"/>
                    <a:pt x="2250044" y="2598530"/>
                  </a:cubicBezTo>
                  <a:cubicBezTo>
                    <a:pt x="2240820" y="2590624"/>
                    <a:pt x="2235549" y="2578765"/>
                    <a:pt x="2235549" y="2558999"/>
                  </a:cubicBezTo>
                  <a:cubicBezTo>
                    <a:pt x="2235549" y="2558999"/>
                    <a:pt x="2235549" y="2558999"/>
                    <a:pt x="2235549" y="329429"/>
                  </a:cubicBezTo>
                  <a:cubicBezTo>
                    <a:pt x="2235549" y="329429"/>
                    <a:pt x="2235549" y="329429"/>
                    <a:pt x="1842869" y="329429"/>
                  </a:cubicBezTo>
                  <a:cubicBezTo>
                    <a:pt x="1823104" y="329429"/>
                    <a:pt x="1811244" y="324158"/>
                    <a:pt x="1802020" y="314934"/>
                  </a:cubicBezTo>
                  <a:cubicBezTo>
                    <a:pt x="1792796" y="307028"/>
                    <a:pt x="1787525" y="295168"/>
                    <a:pt x="1787525" y="275402"/>
                  </a:cubicBezTo>
                  <a:cubicBezTo>
                    <a:pt x="1787525" y="275402"/>
                    <a:pt x="1787525" y="275402"/>
                    <a:pt x="1787525" y="54027"/>
                  </a:cubicBezTo>
                  <a:cubicBezTo>
                    <a:pt x="1787525" y="34261"/>
                    <a:pt x="1792796" y="22401"/>
                    <a:pt x="1802020" y="14495"/>
                  </a:cubicBezTo>
                  <a:cubicBezTo>
                    <a:pt x="1811244" y="5271"/>
                    <a:pt x="1823104" y="0"/>
                    <a:pt x="1842869" y="0"/>
                  </a:cubicBezTo>
                  <a:close/>
                  <a:moveTo>
                    <a:pt x="317544" y="0"/>
                  </a:moveTo>
                  <a:cubicBezTo>
                    <a:pt x="317544" y="0"/>
                    <a:pt x="317544" y="0"/>
                    <a:pt x="972349" y="0"/>
                  </a:cubicBezTo>
                  <a:cubicBezTo>
                    <a:pt x="1226630" y="0"/>
                    <a:pt x="1382097" y="57980"/>
                    <a:pt x="1476958" y="179209"/>
                  </a:cubicBezTo>
                  <a:cubicBezTo>
                    <a:pt x="1615298" y="345241"/>
                    <a:pt x="1619250" y="614055"/>
                    <a:pt x="1619250" y="1025181"/>
                  </a:cubicBezTo>
                  <a:cubicBezTo>
                    <a:pt x="1619250" y="1025181"/>
                    <a:pt x="1619250" y="1025181"/>
                    <a:pt x="1619250" y="1587845"/>
                  </a:cubicBezTo>
                  <a:cubicBezTo>
                    <a:pt x="1619250" y="1998971"/>
                    <a:pt x="1615298" y="2267784"/>
                    <a:pt x="1476958" y="2433816"/>
                  </a:cubicBezTo>
                  <a:cubicBezTo>
                    <a:pt x="1382097" y="2555046"/>
                    <a:pt x="1226630" y="2613025"/>
                    <a:pt x="972349" y="2613025"/>
                  </a:cubicBezTo>
                  <a:cubicBezTo>
                    <a:pt x="972349" y="2613025"/>
                    <a:pt x="972349" y="2613025"/>
                    <a:pt x="317544" y="2613025"/>
                  </a:cubicBezTo>
                  <a:cubicBezTo>
                    <a:pt x="297781" y="2613025"/>
                    <a:pt x="285923" y="2607755"/>
                    <a:pt x="278018" y="2598530"/>
                  </a:cubicBezTo>
                  <a:cubicBezTo>
                    <a:pt x="268795" y="2590624"/>
                    <a:pt x="263525" y="2578765"/>
                    <a:pt x="263525" y="2558999"/>
                  </a:cubicBezTo>
                  <a:cubicBezTo>
                    <a:pt x="263525" y="2558999"/>
                    <a:pt x="263525" y="2558999"/>
                    <a:pt x="263525" y="54027"/>
                  </a:cubicBezTo>
                  <a:cubicBezTo>
                    <a:pt x="263525" y="34261"/>
                    <a:pt x="268795" y="22401"/>
                    <a:pt x="278018" y="14495"/>
                  </a:cubicBezTo>
                  <a:cubicBezTo>
                    <a:pt x="285923" y="5271"/>
                    <a:pt x="297781" y="0"/>
                    <a:pt x="317544" y="0"/>
                  </a:cubicBezTo>
                  <a:close/>
                  <a:moveTo>
                    <a:pt x="3359213" y="0"/>
                  </a:moveTo>
                  <a:cubicBezTo>
                    <a:pt x="3359213" y="0"/>
                    <a:pt x="3359213" y="0"/>
                    <a:pt x="3664991" y="0"/>
                  </a:cubicBezTo>
                  <a:cubicBezTo>
                    <a:pt x="3684762" y="0"/>
                    <a:pt x="3696624" y="5272"/>
                    <a:pt x="3705850" y="14497"/>
                  </a:cubicBezTo>
                  <a:cubicBezTo>
                    <a:pt x="3715076" y="22405"/>
                    <a:pt x="3720348" y="34266"/>
                    <a:pt x="3720348" y="54035"/>
                  </a:cubicBezTo>
                  <a:cubicBezTo>
                    <a:pt x="3720348" y="54035"/>
                    <a:pt x="3720348" y="54035"/>
                    <a:pt x="3720348" y="1903062"/>
                  </a:cubicBezTo>
                  <a:cubicBezTo>
                    <a:pt x="3720348" y="2103384"/>
                    <a:pt x="3738800" y="2214089"/>
                    <a:pt x="3798111" y="2279984"/>
                  </a:cubicBezTo>
                  <a:cubicBezTo>
                    <a:pt x="3841605" y="2328747"/>
                    <a:pt x="3899597" y="2349833"/>
                    <a:pt x="3976042" y="2349833"/>
                  </a:cubicBezTo>
                  <a:cubicBezTo>
                    <a:pt x="4060395" y="2349833"/>
                    <a:pt x="4121023" y="2326111"/>
                    <a:pt x="4163200" y="2279984"/>
                  </a:cubicBezTo>
                  <a:cubicBezTo>
                    <a:pt x="4226464" y="2211453"/>
                    <a:pt x="4240963" y="2096795"/>
                    <a:pt x="4240963" y="1903062"/>
                  </a:cubicBezTo>
                  <a:cubicBezTo>
                    <a:pt x="4240963" y="1903062"/>
                    <a:pt x="4240963" y="1903062"/>
                    <a:pt x="4240963" y="54035"/>
                  </a:cubicBezTo>
                  <a:cubicBezTo>
                    <a:pt x="4240963" y="34266"/>
                    <a:pt x="4246235" y="22405"/>
                    <a:pt x="4255461" y="14497"/>
                  </a:cubicBezTo>
                  <a:cubicBezTo>
                    <a:pt x="4263369" y="5272"/>
                    <a:pt x="4276549" y="0"/>
                    <a:pt x="4295001" y="0"/>
                  </a:cubicBezTo>
                  <a:cubicBezTo>
                    <a:pt x="4295001" y="0"/>
                    <a:pt x="4295001" y="0"/>
                    <a:pt x="4602098" y="0"/>
                  </a:cubicBezTo>
                  <a:cubicBezTo>
                    <a:pt x="4621868" y="0"/>
                    <a:pt x="4633730" y="5272"/>
                    <a:pt x="4641638" y="14497"/>
                  </a:cubicBezTo>
                  <a:cubicBezTo>
                    <a:pt x="4650864" y="22405"/>
                    <a:pt x="4656136" y="34266"/>
                    <a:pt x="4656136" y="54035"/>
                  </a:cubicBezTo>
                  <a:cubicBezTo>
                    <a:pt x="4656136" y="54035"/>
                    <a:pt x="4656136" y="54035"/>
                    <a:pt x="4656136" y="1904380"/>
                  </a:cubicBezTo>
                  <a:cubicBezTo>
                    <a:pt x="4656136" y="2153465"/>
                    <a:pt x="4627140" y="2319521"/>
                    <a:pt x="4507201" y="2459220"/>
                  </a:cubicBezTo>
                  <a:cubicBezTo>
                    <a:pt x="4405714" y="2577832"/>
                    <a:pt x="4239645" y="2646363"/>
                    <a:pt x="3981314" y="2646363"/>
                  </a:cubicBezTo>
                  <a:cubicBezTo>
                    <a:pt x="3726938" y="2646363"/>
                    <a:pt x="3559550" y="2581786"/>
                    <a:pt x="3447519" y="2459220"/>
                  </a:cubicBezTo>
                  <a:cubicBezTo>
                    <a:pt x="3340760" y="2341926"/>
                    <a:pt x="3305174" y="2173233"/>
                    <a:pt x="3305174" y="1904380"/>
                  </a:cubicBezTo>
                  <a:cubicBezTo>
                    <a:pt x="3305174" y="1904380"/>
                    <a:pt x="3305174" y="1904380"/>
                    <a:pt x="3305174" y="54035"/>
                  </a:cubicBezTo>
                  <a:cubicBezTo>
                    <a:pt x="3305174" y="34266"/>
                    <a:pt x="3310446" y="22405"/>
                    <a:pt x="3318354" y="14497"/>
                  </a:cubicBezTo>
                  <a:cubicBezTo>
                    <a:pt x="3327580" y="5272"/>
                    <a:pt x="3339442" y="0"/>
                    <a:pt x="3359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8947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3222-2202-1449-9B15-FAD083BFBF86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866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57" y="992767"/>
            <a:ext cx="11359321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546" y="3778833"/>
            <a:ext cx="11359321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659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546" y="2867800"/>
            <a:ext cx="11359321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59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B21765-B2BB-D441-B6E3-5E87FBA77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 l="18345" t="13324" b="6430"/>
          <a:stretch/>
        </p:blipFill>
        <p:spPr>
          <a:xfrm>
            <a:off x="-1" y="447"/>
            <a:ext cx="12190413" cy="6857107"/>
          </a:xfrm>
          <a:prstGeom prst="rect">
            <a:avLst/>
          </a:prstGeom>
        </p:spPr>
      </p:pic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A33EEB4-85C1-EB47-B49F-CE984478C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  <p:sp>
        <p:nvSpPr>
          <p:cNvPr id="12" name="text" descr="{&quot;templafy&quot;:{&quot;id&quot;:&quot;bef8b37c-64a7-4cf9-b494-8cc55f1cb9a8&quot;}}" title="UserProfile.Offices.Workarea_{{DocumentLanguage}}">
            <a:extLst>
              <a:ext uri="{FF2B5EF4-FFF2-40B4-BE49-F238E27FC236}">
                <a16:creationId xmlns:a16="http://schemas.microsoft.com/office/drawing/2014/main" id="{38238C27-F927-524D-B468-EB8D97AEDB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190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Bioengineering – Nikolaus 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Sonnenschein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niso@dtu.dk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76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546" y="593367"/>
            <a:ext cx="1135932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46" y="1536633"/>
            <a:ext cx="1135932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5715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78" lvl="1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617" lvl="2" indent="-42329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156" lvl="3" indent="-42329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95" lvl="4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234" lvl="5" indent="-42329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773" lvl="6" indent="-42329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312" lvl="7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851" lvl="8" indent="-423291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5034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546" y="593367"/>
            <a:ext cx="1135932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546" y="1536633"/>
            <a:ext cx="5332506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2329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6"/>
            </a:lvl1pPr>
            <a:lvl2pPr marL="1219078" lvl="1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17" lvl="2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156" lvl="3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95" lvl="4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234" lvl="5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773" lvl="6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312" lvl="7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851" lvl="8" indent="-406359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2361" y="1536633"/>
            <a:ext cx="5332506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2329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6"/>
            </a:lvl1pPr>
            <a:lvl2pPr marL="1219078" lvl="1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17" lvl="2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156" lvl="3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95" lvl="4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234" lvl="5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773" lvl="6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312" lvl="7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851" lvl="8" indent="-406359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045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546" y="593367"/>
            <a:ext cx="1135932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485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546" y="740800"/>
            <a:ext cx="3743513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546" y="1852800"/>
            <a:ext cx="3743513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0635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078" lvl="1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17" lvl="2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156" lvl="3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95" lvl="4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234" lvl="5" indent="-406359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773" lvl="6" indent="-406359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312" lvl="7" indent="-406359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851" lvl="8" indent="-406359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3945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581" y="600200"/>
            <a:ext cx="8489295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1187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5206" y="-167"/>
            <a:ext cx="609520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54" y="1644233"/>
            <a:ext cx="5392898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54" y="3737433"/>
            <a:ext cx="5392898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5143" y="965433"/>
            <a:ext cx="5115334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39" lvl="0" indent="-45715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78" lvl="1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617" lvl="2" indent="-42329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156" lvl="3" indent="-42329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95" lvl="4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234" lvl="5" indent="-42329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773" lvl="6" indent="-42329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312" lvl="7" indent="-42329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851" lvl="8" indent="-423291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1306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546" y="5640767"/>
            <a:ext cx="7997359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39" lvl="0" indent="-3047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407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546" y="1474833"/>
            <a:ext cx="11359321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546" y="4202967"/>
            <a:ext cx="11359321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57154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78" lvl="1" indent="-42329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617" lvl="2" indent="-423291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156" lvl="3" indent="-423291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95" lvl="4" indent="-42329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234" lvl="5" indent="-423291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773" lvl="6" indent="-423291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312" lvl="7" indent="-42329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851" lvl="8" indent="-423291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2510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26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5D0F7D-6FBD-B94A-9EC7-8E85882C4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4590919"/>
            <a:ext cx="10840028" cy="1660655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245" y="2780928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6951E7-2456-4049-8EAD-41478C04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231119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B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4590919"/>
            <a:ext cx="10840028" cy="1660655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245" y="2780928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6951E7-2456-4049-8EAD-41478C04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  <p:sp>
        <p:nvSpPr>
          <p:cNvPr id="8" name="Logo white">
            <a:extLst>
              <a:ext uri="{FF2B5EF4-FFF2-40B4-BE49-F238E27FC236}">
                <a16:creationId xmlns:a16="http://schemas.microsoft.com/office/drawing/2014/main" id="{5BBDBC29-526E-1B40-BC17-1256DBF351D8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11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 B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B00CC1-A670-2846-BDC2-69BD51D751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 l="18345" t="13324" b="6430"/>
          <a:stretch/>
        </p:blipFill>
        <p:spPr>
          <a:xfrm>
            <a:off x="-1" y="447"/>
            <a:ext cx="12190413" cy="68571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4590919"/>
            <a:ext cx="10840028" cy="1660655"/>
          </a:xfrm>
        </p:spPr>
        <p:txBody>
          <a:bodyPr anchor="t" anchorCtr="0">
            <a:normAutofit/>
          </a:bodyPr>
          <a:lstStyle>
            <a:lvl1pPr>
              <a:lnSpc>
                <a:spcPct val="93000"/>
              </a:lnSpc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245" y="2780928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6951E7-2456-4049-8EAD-41478C04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  <p:sp>
        <p:nvSpPr>
          <p:cNvPr id="8" name="Logo white">
            <a:extLst>
              <a:ext uri="{FF2B5EF4-FFF2-40B4-BE49-F238E27FC236}">
                <a16:creationId xmlns:a16="http://schemas.microsoft.com/office/drawing/2014/main" id="{5BBDBC29-526E-1B40-BC17-1256DBF351D8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18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0" y="332656"/>
            <a:ext cx="9312374" cy="50405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630" y="1124744"/>
            <a:ext cx="10297144" cy="4977626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4D849CC-3CED-664E-BFCC-62232DD18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ntent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0" y="332656"/>
            <a:ext cx="9312374" cy="504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630" y="1124744"/>
            <a:ext cx="10297144" cy="4977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Logo white">
            <a:extLst>
              <a:ext uri="{FF2B5EF4-FFF2-40B4-BE49-F238E27FC236}">
                <a16:creationId xmlns:a16="http://schemas.microsoft.com/office/drawing/2014/main" id="{8C016364-D8F8-7742-A2F7-03D192B11FCE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9569BE-131D-BF4C-B92D-EE5E50F4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2033013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0" y="332656"/>
            <a:ext cx="9312374" cy="5040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630" y="1196752"/>
            <a:ext cx="5040560" cy="49068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5890" y="1196752"/>
            <a:ext cx="5040560" cy="49068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271FE5A-D473-FA43-B805-B3D7DABF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9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49" y="6541200"/>
            <a:ext cx="683963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Course 27410</a:t>
            </a: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4623" y="252000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bef8b37c-64a7-4cf9-b494-8cc55f1cb9a8&quot;}}" title="UserProfile.Offices.Workarea_{{DocumentLanguage}}"/>
          <p:cNvSpPr>
            <a:spLocks noChangeArrowheads="1"/>
          </p:cNvSpPr>
          <p:nvPr/>
        </p:nvSpPr>
        <p:spPr bwMode="auto">
          <a:xfrm>
            <a:off x="76190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Bioengineering – Nikolaus 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Sonnenschein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GB" sz="700" b="1" dirty="0" err="1">
                <a:solidFill>
                  <a:schemeClr val="bg1"/>
                </a:solidFill>
                <a:latin typeface="+mn-lt"/>
              </a:rPr>
              <a:t>niso@dtu.dk</a:t>
            </a:r>
            <a:r>
              <a:rPr lang="en-GB" sz="700" b="1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  <p:sp>
        <p:nvSpPr>
          <p:cNvPr id="7" name="text" descr="{&quot;templafy&quot;:{&quot;id&quot;:&quot;1ecb0a26-1b55-4909-bcdf-7467920fc7a3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  <p:sldLayoutId id="2147483671" r:id="rId3"/>
    <p:sldLayoutId id="2147483678" r:id="rId4"/>
    <p:sldLayoutId id="2147483684" r:id="rId5"/>
    <p:sldLayoutId id="2147483685" r:id="rId6"/>
    <p:sldLayoutId id="2147483664" r:id="rId7"/>
    <p:sldLayoutId id="2147483683" r:id="rId8"/>
    <p:sldLayoutId id="2147483677" r:id="rId9"/>
    <p:sldLayoutId id="2147483676" r:id="rId10"/>
    <p:sldLayoutId id="2147483666" r:id="rId11"/>
    <p:sldLayoutId id="2147483667" r:id="rId12"/>
    <p:sldLayoutId id="2147483668" r:id="rId13"/>
    <p:sldLayoutId id="2147483669" r:id="rId14"/>
    <p:sldLayoutId id="2147483681" r:id="rId15"/>
    <p:sldLayoutId id="2147483680" r:id="rId16"/>
    <p:sldLayoutId id="2147483688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546" y="593367"/>
            <a:ext cx="1135932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546" y="1536633"/>
            <a:ext cx="1135932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5140" y="6217623"/>
            <a:ext cx="73150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29713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Michaelis%E2%80%93Menten_kinetics" TargetMode="Externa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hyperlink" Target="https://en.wikipedia.org/wiki/Michaelis%E2%80%93Menten_kinetics" TargetMode="Externa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Michaelis%E2%80%93Menten_kinetics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2241-EC4F-5048-BC1B-678D0C038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>
            <a:noAutofit/>
          </a:bodyPr>
          <a:lstStyle/>
          <a:p>
            <a:r>
              <a:rPr lang="en-US" sz="5400" dirty="0"/>
              <a:t>Session 8</a:t>
            </a:r>
            <a:br>
              <a:rPr lang="en-US" sz="5400" dirty="0"/>
            </a:br>
            <a:r>
              <a:rPr lang="en-US" sz="5400" dirty="0"/>
              <a:t>Dynamic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6193B-2CE1-234B-BDAE-D8E0591ED7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27410: Computer-aided cell factory design</a:t>
            </a:r>
          </a:p>
          <a:p>
            <a:r>
              <a:rPr lang="en-US" dirty="0"/>
              <a:t>Nikolaus </a:t>
            </a:r>
            <a:r>
              <a:rPr lang="en-US" dirty="0" err="1"/>
              <a:t>Sonnenschein</a:t>
            </a:r>
            <a:r>
              <a:rPr lang="en-US" dirty="0"/>
              <a:t>, Computer Aided Biotechnology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DD162-CA74-EB4B-927B-9D40DA34CA14}"/>
              </a:ext>
            </a:extLst>
          </p:cNvPr>
          <p:cNvSpPr txBox="1"/>
          <p:nvPr/>
        </p:nvSpPr>
        <p:spPr>
          <a:xfrm>
            <a:off x="598008" y="6057771"/>
            <a:ext cx="11429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niso@dtu.dk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237C9-F069-2140-AB7A-EF942FC00B1A}"/>
              </a:ext>
            </a:extLst>
          </p:cNvPr>
          <p:cNvSpPr/>
          <p:nvPr/>
        </p:nvSpPr>
        <p:spPr>
          <a:xfrm>
            <a:off x="99571" y="590062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✉️</a:t>
            </a:r>
          </a:p>
        </p:txBody>
      </p:sp>
    </p:spTree>
    <p:extLst>
      <p:ext uri="{BB962C8B-B14F-4D97-AF65-F5344CB8AC3E}">
        <p14:creationId xmlns:p14="http://schemas.microsoft.com/office/powerpoint/2010/main" val="111426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</a:t>
            </a:r>
            <a:r>
              <a:rPr lang="en-US" dirty="0"/>
              <a:t>-Menten enzyme kinetics</a:t>
            </a:r>
            <a:br>
              <a:rPr lang="en-US" dirty="0"/>
            </a:br>
            <a:r>
              <a:rPr lang="en-US" dirty="0"/>
              <a:t>- Derivation (QSSA)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98C42-964E-9B4C-B933-71C27AC5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88" y="2955465"/>
            <a:ext cx="2921767" cy="1997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EC9B8-B220-5A42-AC02-F24C076C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36" y="1592796"/>
            <a:ext cx="2812808" cy="791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749FD-31B6-624B-9FD2-4F684154EBD1}"/>
              </a:ext>
            </a:extLst>
          </p:cNvPr>
          <p:cNvSpPr/>
          <p:nvPr/>
        </p:nvSpPr>
        <p:spPr>
          <a:xfrm>
            <a:off x="1783904" y="5854866"/>
            <a:ext cx="3635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hlinkClick r:id="rId5"/>
              </a:rPr>
              <a:t>https://en.wikipedia.org/wiki/Michaelis%E2%80%93Menten_kinetics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9DD6E-8EFD-B242-B8E1-B1F13972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484" y="1158388"/>
            <a:ext cx="554461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1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198C42-964E-9B4C-B933-71C27AC5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88" y="2955465"/>
            <a:ext cx="2921767" cy="1997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EC9B8-B220-5A42-AC02-F24C076C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36" y="1592796"/>
            <a:ext cx="2812808" cy="791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749FD-31B6-624B-9FD2-4F684154EBD1}"/>
              </a:ext>
            </a:extLst>
          </p:cNvPr>
          <p:cNvSpPr/>
          <p:nvPr/>
        </p:nvSpPr>
        <p:spPr>
          <a:xfrm>
            <a:off x="1783904" y="5854866"/>
            <a:ext cx="3635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hlinkClick r:id="rId5"/>
              </a:rPr>
              <a:t>https://en.wikipedia.org/wiki/Michaelis%E2%80%93Menten_kinetics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1095-FFDB-CD4F-A6BB-B0D0D42CD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624"/>
          <a:stretch/>
        </p:blipFill>
        <p:spPr>
          <a:xfrm>
            <a:off x="5419800" y="836713"/>
            <a:ext cx="5247406" cy="58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</a:t>
            </a:r>
            <a:r>
              <a:rPr lang="en-US" dirty="0"/>
              <a:t>-Menten enzyme kinetics</a:t>
            </a:r>
            <a:br>
              <a:rPr lang="en-US" dirty="0"/>
            </a:br>
            <a:r>
              <a:rPr lang="en-US" dirty="0"/>
              <a:t>- Derivation (QSSA)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2B260-5BA3-1742-8960-D36CCC64C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606" y="5995383"/>
            <a:ext cx="1851096" cy="6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09-16 at 10.25.28 PM.png">
            <a:extLst>
              <a:ext uri="{FF2B5EF4-FFF2-40B4-BE49-F238E27FC236}">
                <a16:creationId xmlns:a16="http://schemas.microsoft.com/office/drawing/2014/main" id="{F4DE1AC9-953E-C746-AED3-4203A8CDC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75" y="2759610"/>
            <a:ext cx="3744416" cy="10294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C7158-0FDB-5742-83DC-236271DC693C}"/>
              </a:ext>
            </a:extLst>
          </p:cNvPr>
          <p:cNvCxnSpPr>
            <a:cxnSpLocks/>
          </p:cNvCxnSpPr>
          <p:nvPr/>
        </p:nvCxnSpPr>
        <p:spPr bwMode="auto">
          <a:xfrm flipH="1">
            <a:off x="9047534" y="3429000"/>
            <a:ext cx="4320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97FF5C-4734-5949-9896-64DBE6C48AD4}"/>
              </a:ext>
            </a:extLst>
          </p:cNvPr>
          <p:cNvSpPr txBox="1"/>
          <p:nvPr/>
        </p:nvSpPr>
        <p:spPr>
          <a:xfrm>
            <a:off x="9090104" y="3480780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-25000" dirty="0"/>
              <a:t>-2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Michaelis-Menten</a:t>
            </a:r>
            <a:r>
              <a:rPr lang="en-US" dirty="0"/>
              <a:t> enzyme kinetics</a:t>
            </a:r>
            <a:br>
              <a:rPr lang="en-US" dirty="0"/>
            </a:br>
            <a:r>
              <a:rPr lang="en-US" dirty="0"/>
              <a:t>- The reversible reaction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2806" y="1600200"/>
            <a:ext cx="5042520" cy="4565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If the enzymatic reaction of before: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takes place in both directions (reversibility), it  can be derived that the rate of the reaction </a:t>
            </a:r>
            <a:r>
              <a:rPr lang="en-US" i="1" dirty="0"/>
              <a:t>v</a:t>
            </a:r>
            <a:r>
              <a:rPr lang="en-US" dirty="0"/>
              <a:t>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Summarizing: The rate of an reaction is influenced by the kinetic parameters (</a:t>
            </a:r>
            <a:r>
              <a:rPr lang="en-US" i="1" dirty="0"/>
              <a:t>K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i="1" baseline="-25000" dirty="0" err="1"/>
              <a:t>max</a:t>
            </a:r>
            <a:r>
              <a:rPr lang="en-US" dirty="0"/>
              <a:t>) as well as substrate and product concentrations</a:t>
            </a:r>
          </a:p>
        </p:txBody>
      </p:sp>
      <p:pic>
        <p:nvPicPr>
          <p:cNvPr id="7" name="Picture 6" descr="Screen Shot 2013-09-16 at 10.25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895514"/>
            <a:ext cx="3744416" cy="1029431"/>
          </a:xfrm>
          <a:prstGeom prst="rect">
            <a:avLst/>
          </a:prstGeom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506" y="3625796"/>
            <a:ext cx="42195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03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3-09-16 at 10.25.28 PM.png">
            <a:extLst>
              <a:ext uri="{FF2B5EF4-FFF2-40B4-BE49-F238E27FC236}">
                <a16:creationId xmlns:a16="http://schemas.microsoft.com/office/drawing/2014/main" id="{C30EC36E-6CF6-574E-9FA9-A5824D92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75" y="2759610"/>
            <a:ext cx="3744416" cy="102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9A1A39-3BF8-BC42-8198-4B28311E8F4F}"/>
              </a:ext>
            </a:extLst>
          </p:cNvPr>
          <p:cNvCxnSpPr>
            <a:cxnSpLocks/>
          </p:cNvCxnSpPr>
          <p:nvPr/>
        </p:nvCxnSpPr>
        <p:spPr bwMode="auto">
          <a:xfrm flipH="1">
            <a:off x="9047534" y="3429000"/>
            <a:ext cx="4320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A683F8-809B-E645-8877-5FDAB3AB5DD6}"/>
              </a:ext>
            </a:extLst>
          </p:cNvPr>
          <p:cNvSpPr txBox="1"/>
          <p:nvPr/>
        </p:nvSpPr>
        <p:spPr>
          <a:xfrm>
            <a:off x="9090104" y="3480780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-25000" dirty="0"/>
              <a:t>-2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Michaelis-Menten</a:t>
            </a:r>
            <a:r>
              <a:rPr lang="en-US" dirty="0"/>
              <a:t> enzyme kinetics</a:t>
            </a:r>
            <a:br>
              <a:rPr lang="en-US" dirty="0"/>
            </a:br>
            <a:r>
              <a:rPr lang="en-US" dirty="0"/>
              <a:t>- The reversible reaction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2806" y="1600200"/>
            <a:ext cx="5042520" cy="4565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If the enzymatic reaction of before: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takes place in both directions (reversibility), it  can be derived that the rate of the reaction </a:t>
            </a:r>
            <a:r>
              <a:rPr lang="en-US" i="1" dirty="0"/>
              <a:t>v</a:t>
            </a:r>
            <a:r>
              <a:rPr lang="en-US" dirty="0"/>
              <a:t>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Summarizing: The rate of an reaction is influenced by the kinetic parameters (</a:t>
            </a:r>
            <a:r>
              <a:rPr lang="en-US" i="1" dirty="0"/>
              <a:t>K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i="1" baseline="-25000" dirty="0" err="1"/>
              <a:t>max</a:t>
            </a:r>
            <a:r>
              <a:rPr lang="en-US" dirty="0"/>
              <a:t>) as well as substrate and product concentrations</a:t>
            </a:r>
          </a:p>
        </p:txBody>
      </p:sp>
      <p:pic>
        <p:nvPicPr>
          <p:cNvPr id="7" name="Picture 6" descr="Screen Shot 2013-09-16 at 10.25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895514"/>
            <a:ext cx="3744416" cy="1029431"/>
          </a:xfrm>
          <a:prstGeom prst="rect">
            <a:avLst/>
          </a:prstGeom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07" y="3650057"/>
            <a:ext cx="42195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07BA83-818C-C34F-B248-CE203818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4" y="4346252"/>
            <a:ext cx="3160174" cy="18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8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Michaelis-Menten enzyme kinetics</a:t>
            </a:r>
            <a:br>
              <a:rPr lang="en-US" dirty="0"/>
            </a:br>
            <a:r>
              <a:rPr lang="en-US" dirty="0"/>
              <a:t>- What does this all mean??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2806" y="1600200"/>
            <a:ext cx="4610472" cy="45656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is very relevant to cell factory engineering:</a:t>
            </a:r>
          </a:p>
          <a:p>
            <a:r>
              <a:rPr lang="en-US" dirty="0"/>
              <a:t>Nearly all cellular reactions are catalyzed by enzymes</a:t>
            </a:r>
          </a:p>
          <a:p>
            <a:r>
              <a:rPr lang="en-US" dirty="0"/>
              <a:t>Most reactions in the cell are reversible</a:t>
            </a:r>
          </a:p>
          <a:p>
            <a:r>
              <a:rPr lang="en-US" dirty="0"/>
              <a:t>Enzyme kinetics is the driver of metabolic reactions</a:t>
            </a:r>
          </a:p>
          <a:p>
            <a:r>
              <a:rPr lang="en-US" dirty="0"/>
              <a:t>Understanding how enzymes interact through their metabolites is </a:t>
            </a:r>
            <a:r>
              <a:rPr lang="en-US" i="1" dirty="0"/>
              <a:t>key</a:t>
            </a:r>
            <a:r>
              <a:rPr lang="en-US" dirty="0"/>
              <a:t> to engineering pathways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6FDC3-26EA-884E-8EA2-767657B5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99" r="7726"/>
          <a:stretch/>
        </p:blipFill>
        <p:spPr>
          <a:xfrm>
            <a:off x="6546237" y="1708501"/>
            <a:ext cx="5644176" cy="4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2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97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2C96-6B6C-7045-9D10-445B5D375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783FB-2218-9E46-A20F-00FC3E23D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54B4-2149-364D-AB75-8C0792710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Course 27410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68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Michaelis-Menten</a:t>
            </a:r>
            <a:r>
              <a:rPr lang="en-US" dirty="0"/>
              <a:t> enzyme kinetics</a:t>
            </a:r>
            <a:br>
              <a:rPr lang="en-US" dirty="0"/>
            </a:br>
            <a:r>
              <a:rPr lang="en-US" dirty="0"/>
              <a:t>- What does all this mean??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2806" y="1600200"/>
            <a:ext cx="4610472" cy="45656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This is very relevant to cell factory engineering:</a:t>
            </a:r>
          </a:p>
          <a:p>
            <a:r>
              <a:rPr lang="en-US" dirty="0"/>
              <a:t>Nearly all cellular reactions are catalyzed by enzymes</a:t>
            </a:r>
          </a:p>
          <a:p>
            <a:r>
              <a:rPr lang="en-US" dirty="0"/>
              <a:t>Most reactions in the cell are reversible</a:t>
            </a:r>
          </a:p>
          <a:p>
            <a:r>
              <a:rPr lang="en-US" dirty="0"/>
              <a:t>Enzyme kinetics is the driver of metabolic reactions</a:t>
            </a:r>
          </a:p>
          <a:p>
            <a:r>
              <a:rPr lang="en-US" dirty="0"/>
              <a:t>Understanding how enzymes interact through their metabolites is </a:t>
            </a:r>
            <a:r>
              <a:rPr lang="en-US" i="1" dirty="0"/>
              <a:t>key</a:t>
            </a:r>
            <a:r>
              <a:rPr lang="en-US" dirty="0"/>
              <a:t> to engineering pathways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MCA is the tool to understanding the control of flux in a pathway. Enzyme kinetics is the prerequisite to MCA!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9C939-29D1-B74E-99C9-D59D404C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99" r="7726"/>
          <a:stretch/>
        </p:blipFill>
        <p:spPr>
          <a:xfrm>
            <a:off x="6546237" y="1708501"/>
            <a:ext cx="5644176" cy="4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8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  <a:br>
              <a:rPr lang="en-US" dirty="0"/>
            </a:br>
            <a:r>
              <a:rPr lang="en-US" dirty="0"/>
              <a:t>-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mathematical framework to understand the control of fluxes</a:t>
            </a:r>
          </a:p>
          <a:p>
            <a:r>
              <a:rPr lang="en-US" dirty="0"/>
              <a:t>MCA looks at the interactions between metabolites and enzymes and how it influences flux.</a:t>
            </a:r>
          </a:p>
          <a:p>
            <a:r>
              <a:rPr lang="en-US" dirty="0"/>
              <a:t>Separate from MFA: MFA measures and calculates the </a:t>
            </a:r>
            <a:r>
              <a:rPr lang="en-US" i="1" dirty="0"/>
              <a:t>sizes </a:t>
            </a:r>
            <a:r>
              <a:rPr lang="en-US" dirty="0"/>
              <a:t>of fluxes, MCA quantifies what </a:t>
            </a:r>
            <a:r>
              <a:rPr lang="en-US" i="1" dirty="0"/>
              <a:t>controls</a:t>
            </a:r>
            <a:r>
              <a:rPr lang="en-US" dirty="0"/>
              <a:t> the fluxes.</a:t>
            </a:r>
          </a:p>
          <a:p>
            <a:pPr lvl="1"/>
            <a:r>
              <a:rPr lang="en-US" dirty="0"/>
              <a:t>MFA is thus diagnostic/a characterization tool</a:t>
            </a:r>
          </a:p>
          <a:p>
            <a:pPr lvl="1"/>
            <a:r>
              <a:rPr lang="en-US" dirty="0"/>
              <a:t>MCA directly hints at targets for optimization of fluxes.</a:t>
            </a:r>
          </a:p>
          <a:p>
            <a:r>
              <a:rPr lang="en-US" dirty="0"/>
              <a:t>Applicable only to steady-state</a:t>
            </a:r>
          </a:p>
        </p:txBody>
      </p:sp>
    </p:spTree>
    <p:extLst>
      <p:ext uri="{BB962C8B-B14F-4D97-AF65-F5344CB8AC3E}">
        <p14:creationId xmlns:p14="http://schemas.microsoft.com/office/powerpoint/2010/main" val="67491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  <a:br>
              <a:rPr lang="en-US" dirty="0"/>
            </a:br>
            <a:r>
              <a:rPr lang="en-US" dirty="0"/>
              <a:t>-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We are looking at systems of the following kind: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 </a:t>
            </a:r>
            <a:r>
              <a:rPr lang="en-US" i="1" dirty="0"/>
              <a:t>parameters</a:t>
            </a:r>
            <a:r>
              <a:rPr lang="en-US" dirty="0"/>
              <a:t> are the concentrations of the substrate and product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dirty="0"/>
              <a:t>, and the enzymatic activities </a:t>
            </a:r>
            <a:r>
              <a:rPr lang="en-US" i="1" dirty="0"/>
              <a:t>E</a:t>
            </a:r>
            <a:r>
              <a:rPr lang="en-US" dirty="0"/>
              <a:t>1 and </a:t>
            </a:r>
            <a:r>
              <a:rPr lang="en-US" i="1" dirty="0"/>
              <a:t>E</a:t>
            </a:r>
            <a:r>
              <a:rPr lang="en-US" dirty="0"/>
              <a:t>2.</a:t>
            </a:r>
          </a:p>
          <a:p>
            <a:pPr marL="0" indent="0">
              <a:buNone/>
            </a:pPr>
            <a:r>
              <a:rPr lang="en-US" dirty="0"/>
              <a:t>System </a:t>
            </a:r>
            <a:r>
              <a:rPr lang="en-US" i="1" dirty="0"/>
              <a:t>variables</a:t>
            </a:r>
            <a:r>
              <a:rPr lang="en-US" dirty="0"/>
              <a:t> are what can be determined from these, e.g. the flux </a:t>
            </a:r>
            <a:r>
              <a:rPr lang="en-US" i="1" dirty="0"/>
              <a:t>J </a:t>
            </a:r>
            <a:r>
              <a:rPr lang="en-US" dirty="0"/>
              <a:t>from S to P and the concentration of intermediate </a:t>
            </a:r>
            <a:r>
              <a:rPr lang="en-US" i="1" dirty="0"/>
              <a:t>X.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Note that we are </a:t>
            </a:r>
            <a:r>
              <a:rPr lang="en-US" dirty="0"/>
              <a:t>only</a:t>
            </a:r>
            <a:r>
              <a:rPr lang="en-US" i="1" dirty="0"/>
              <a:t> looking at steady state!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66" y="2459360"/>
            <a:ext cx="38195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72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After this lecture, you will be able to:</a:t>
            </a:r>
          </a:p>
          <a:p>
            <a:r>
              <a:rPr lang="en-US" dirty="0"/>
              <a:t>Discuss how </a:t>
            </a:r>
            <a:r>
              <a:rPr lang="en-US" dirty="0" err="1"/>
              <a:t>Michaelis</a:t>
            </a:r>
            <a:r>
              <a:rPr lang="en-US" dirty="0"/>
              <a:t>-Menten kinetics affect the metabolic flux through an enzymatic reaction.</a:t>
            </a:r>
          </a:p>
          <a:p>
            <a:r>
              <a:rPr lang="en-US" dirty="0"/>
              <a:t>Describe the use of Metabolic Control Analysis on a single metabolic pathway</a:t>
            </a:r>
          </a:p>
          <a:p>
            <a:r>
              <a:rPr lang="en-US" dirty="0"/>
              <a:t>Define the Flux Control Coefficient (FCC) (eq. 11.3) and the Flux Control Summation theorem (eq. 11.6) and explain verbally what that implies for a linear metabolic pathway.</a:t>
            </a:r>
          </a:p>
          <a:p>
            <a:r>
              <a:rPr lang="en-US" dirty="0"/>
              <a:t>Define the Concentration Control Coefficient (CCC) (eq. 11.9) and the Concentration Control Summation theorem (eq. 11.10) and explain verbally what that implies for a linear metabolic pathway.</a:t>
            </a:r>
          </a:p>
          <a:p>
            <a:r>
              <a:rPr lang="en-US" dirty="0"/>
              <a:t>Explain the general concept of Dynamic Flux Balance Analysis (DFBA) and how to apply it to model and simulate a batch cultivation</a:t>
            </a:r>
          </a:p>
        </p:txBody>
      </p:sp>
    </p:spTree>
    <p:extLst>
      <p:ext uri="{BB962C8B-B14F-4D97-AF65-F5344CB8AC3E}">
        <p14:creationId xmlns:p14="http://schemas.microsoft.com/office/powerpoint/2010/main" val="6464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Control (Visual)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99" r="7726"/>
          <a:stretch/>
        </p:blipFill>
        <p:spPr>
          <a:xfrm>
            <a:off x="834623" y="1628800"/>
            <a:ext cx="5644176" cy="4349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61A479-10BA-9046-B4C9-E4C260706004}"/>
              </a:ext>
            </a:extLst>
          </p:cNvPr>
          <p:cNvSpPr txBox="1"/>
          <p:nvPr/>
        </p:nvSpPr>
        <p:spPr>
          <a:xfrm>
            <a:off x="3070870" y="5877272"/>
            <a:ext cx="14218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Metabolite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F81A6-2C5E-3949-A271-457F6A56BB36}"/>
              </a:ext>
            </a:extLst>
          </p:cNvPr>
          <p:cNvSpPr txBox="1"/>
          <p:nvPr/>
        </p:nvSpPr>
        <p:spPr>
          <a:xfrm rot="16200000">
            <a:off x="-701942" y="3379914"/>
            <a:ext cx="30296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Steady-state Reaction</a:t>
            </a:r>
          </a:p>
        </p:txBody>
      </p:sp>
    </p:spTree>
    <p:extLst>
      <p:ext uri="{BB962C8B-B14F-4D97-AF65-F5344CB8AC3E}">
        <p14:creationId xmlns:p14="http://schemas.microsoft.com/office/powerpoint/2010/main" val="59493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Control (Visual)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99" r="7726"/>
          <a:stretch/>
        </p:blipFill>
        <p:spPr>
          <a:xfrm>
            <a:off x="834623" y="1628800"/>
            <a:ext cx="5644176" cy="43490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4DB2EF-8072-FA48-994D-A3A489F9518E}"/>
              </a:ext>
            </a:extLst>
          </p:cNvPr>
          <p:cNvCxnSpPr/>
          <p:nvPr/>
        </p:nvCxnSpPr>
        <p:spPr bwMode="auto">
          <a:xfrm flipH="1">
            <a:off x="1630710" y="2924944"/>
            <a:ext cx="1008112" cy="144016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387028-1A99-9148-8911-B4B2856B41C1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6854" y="2420888"/>
            <a:ext cx="3551946" cy="432048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32ECE5-AA1C-584C-AFC4-61BF821AC085}"/>
              </a:ext>
            </a:extLst>
          </p:cNvPr>
          <p:cNvSpPr txBox="1"/>
          <p:nvPr/>
        </p:nvSpPr>
        <p:spPr>
          <a:xfrm>
            <a:off x="2030921" y="5340832"/>
            <a:ext cx="1715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rgbClr val="00B0F0"/>
                </a:solidFill>
                <a:latin typeface="+mn-lt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70B3D-FF4F-8D47-9035-500EAEA7AC90}"/>
              </a:ext>
            </a:extLst>
          </p:cNvPr>
          <p:cNvSpPr txBox="1"/>
          <p:nvPr/>
        </p:nvSpPr>
        <p:spPr>
          <a:xfrm>
            <a:off x="4655046" y="5317683"/>
            <a:ext cx="1715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BD6CB0-A845-D34E-A765-1292C23E0456}"/>
              </a:ext>
            </a:extLst>
          </p:cNvPr>
          <p:cNvCxnSpPr>
            <a:cxnSpLocks/>
          </p:cNvCxnSpPr>
          <p:nvPr/>
        </p:nvCxnSpPr>
        <p:spPr bwMode="auto">
          <a:xfrm>
            <a:off x="4727054" y="2636912"/>
            <a:ext cx="0" cy="2592288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781D2E-BC04-B546-9FE2-AA5420121FBD}"/>
              </a:ext>
            </a:extLst>
          </p:cNvPr>
          <p:cNvCxnSpPr>
            <a:cxnSpLocks/>
          </p:cNvCxnSpPr>
          <p:nvPr/>
        </p:nvCxnSpPr>
        <p:spPr bwMode="auto">
          <a:xfrm>
            <a:off x="2099049" y="3803324"/>
            <a:ext cx="0" cy="1425876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F362DC-D691-044D-B612-A1798A36364E}"/>
              </a:ext>
            </a:extLst>
          </p:cNvPr>
          <p:cNvSpPr txBox="1"/>
          <p:nvPr/>
        </p:nvSpPr>
        <p:spPr>
          <a:xfrm>
            <a:off x="7201056" y="2125277"/>
            <a:ext cx="4176464" cy="2513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200" dirty="0">
                <a:latin typeface="+mn-lt"/>
              </a:rPr>
              <a:t>At which concentration does the metabolite exhibit greater control over the rate? </a:t>
            </a:r>
            <a:r>
              <a:rPr lang="en-US" sz="3200" b="1" dirty="0">
                <a:solidFill>
                  <a:srgbClr val="00B0F0"/>
                </a:solidFill>
                <a:latin typeface="+mn-lt"/>
              </a:rPr>
              <a:t>A</a:t>
            </a:r>
            <a:r>
              <a:rPr lang="en-US" sz="3200" dirty="0">
                <a:latin typeface="+mn-lt"/>
              </a:rPr>
              <a:t> or </a:t>
            </a:r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B</a:t>
            </a:r>
            <a:r>
              <a:rPr lang="en-US" sz="3200" dirty="0">
                <a:latin typeface="+mn-lt"/>
              </a:rPr>
              <a:t>?</a:t>
            </a:r>
          </a:p>
          <a:p>
            <a:pPr algn="l">
              <a:spcBef>
                <a:spcPts val="432"/>
              </a:spcBef>
            </a:pPr>
            <a:r>
              <a:rPr lang="en-US" sz="3200" dirty="0">
                <a:latin typeface="+mn-lt"/>
              </a:rPr>
              <a:t>Discuss.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1A479-10BA-9046-B4C9-E4C260706004}"/>
              </a:ext>
            </a:extLst>
          </p:cNvPr>
          <p:cNvSpPr txBox="1"/>
          <p:nvPr/>
        </p:nvSpPr>
        <p:spPr>
          <a:xfrm>
            <a:off x="3070870" y="5877272"/>
            <a:ext cx="14218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Metabolite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A90C4-EBC2-1044-9144-F8923368D8A4}"/>
              </a:ext>
            </a:extLst>
          </p:cNvPr>
          <p:cNvSpPr txBox="1"/>
          <p:nvPr/>
        </p:nvSpPr>
        <p:spPr>
          <a:xfrm rot="16200000">
            <a:off x="-701942" y="3379914"/>
            <a:ext cx="30296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Steady-state Reaction</a:t>
            </a:r>
          </a:p>
        </p:txBody>
      </p:sp>
    </p:spTree>
    <p:extLst>
      <p:ext uri="{BB962C8B-B14F-4D97-AF65-F5344CB8AC3E}">
        <p14:creationId xmlns:p14="http://schemas.microsoft.com/office/powerpoint/2010/main" val="26709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  <a:br>
              <a:rPr lang="en-US" dirty="0"/>
            </a:br>
            <a:r>
              <a:rPr lang="en-US" dirty="0"/>
              <a:t>- Flux Control Coefficients (FCCs)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806" y="1600200"/>
            <a:ext cx="6266656" cy="4565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FCCs allows the determination of which enzymatic steps are controlling the flux </a:t>
            </a:r>
            <a:r>
              <a:rPr lang="en-US" dirty="0" err="1"/>
              <a:t>J</a:t>
            </a:r>
            <a:r>
              <a:rPr lang="en-US" baseline="-25000" dirty="0" err="1"/>
              <a:t>k</a:t>
            </a:r>
            <a:r>
              <a:rPr lang="en-US" dirty="0"/>
              <a:t> through step </a:t>
            </a:r>
            <a:r>
              <a:rPr lang="en-US" i="1" dirty="0"/>
              <a:t>k</a:t>
            </a:r>
            <a:r>
              <a:rPr lang="en-US" dirty="0"/>
              <a:t> of a pathway with </a:t>
            </a:r>
            <a:r>
              <a:rPr lang="en-US" i="1" dirty="0"/>
              <a:t>L </a:t>
            </a:r>
            <a:r>
              <a:rPr lang="en-US" dirty="0"/>
              <a:t>steps.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flux-control summation theorem states that: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99" y="2115075"/>
            <a:ext cx="2818459" cy="44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9" name="Picture 1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2564904"/>
            <a:ext cx="21907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2" name="Picture 1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35" y="2773337"/>
            <a:ext cx="24479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6854" y="352249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eq</a:t>
            </a:r>
            <a:r>
              <a:rPr lang="da-DK" dirty="0"/>
              <a:t>. 11.3)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32EB9-27E0-F642-9953-64D081A56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284" y="2442459"/>
            <a:ext cx="1804938" cy="1212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5FD91-AE8C-9A4F-9DE6-CDE25967B6CA}"/>
              </a:ext>
            </a:extLst>
          </p:cNvPr>
          <p:cNvGrpSpPr/>
          <p:nvPr/>
        </p:nvGrpSpPr>
        <p:grpSpPr>
          <a:xfrm>
            <a:off x="5951190" y="3429000"/>
            <a:ext cx="5633850" cy="2482272"/>
            <a:chOff x="5951190" y="3429000"/>
            <a:chExt cx="5633850" cy="24822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0C4D6-0052-884B-87A2-5AFE7C6997B1}"/>
                </a:ext>
              </a:extLst>
            </p:cNvPr>
            <p:cNvSpPr/>
            <p:nvPr/>
          </p:nvSpPr>
          <p:spPr>
            <a:xfrm>
              <a:off x="5951190" y="4469552"/>
              <a:ext cx="56338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en.wikipedia.org</a:t>
              </a:r>
              <a:r>
                <a:rPr lang="en-US" dirty="0"/>
                <a:t>/wiki/</a:t>
              </a:r>
              <a:r>
                <a:rPr lang="en-US" dirty="0" err="1"/>
                <a:t>Logarithmic_derivative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10AE95-4228-1D48-9C5E-656DA846D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87015" y="4704772"/>
              <a:ext cx="2362200" cy="12065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6C9487-850E-614F-BAFF-009D20DB980C}"/>
                </a:ext>
              </a:extLst>
            </p:cNvPr>
            <p:cNvCxnSpPr/>
            <p:nvPr/>
          </p:nvCxnSpPr>
          <p:spPr bwMode="auto">
            <a:xfrm flipH="1" flipV="1">
              <a:off x="6311230" y="3429000"/>
              <a:ext cx="1512169" cy="9489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044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27C5-C352-E549-BBD7-72ADD87E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Control Coefficients (visual)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FB03-2C2E-1747-9DBE-F6B093CF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23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9D68C7-5D35-094C-8915-877AF69CFCB9}"/>
              </a:ext>
            </a:extLst>
          </p:cNvPr>
          <p:cNvGrpSpPr/>
          <p:nvPr/>
        </p:nvGrpSpPr>
        <p:grpSpPr>
          <a:xfrm>
            <a:off x="728217" y="1052736"/>
            <a:ext cx="10627573" cy="5228704"/>
            <a:chOff x="1732756" y="1772816"/>
            <a:chExt cx="8724900" cy="4292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8843B-2E69-BD42-AED5-E1DD0689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2756" y="1772816"/>
              <a:ext cx="8724900" cy="4292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09B673-C6A3-8445-98FA-F3F8C76F4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406" y="2043245"/>
              <a:ext cx="614408" cy="5640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C3995-CBC3-5645-BECA-2F72987C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558" y="5517232"/>
              <a:ext cx="720080" cy="368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E535F2-AE4D-004F-A314-0A9A8CFE9412}"/>
                </a:ext>
              </a:extLst>
            </p:cNvPr>
            <p:cNvSpPr txBox="1"/>
            <p:nvPr/>
          </p:nvSpPr>
          <p:spPr>
            <a:xfrm>
              <a:off x="9263558" y="5606143"/>
              <a:ext cx="6893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94754A-CCE2-BC44-BAB8-75C0A57FD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5086" y="5517232"/>
              <a:ext cx="660400" cy="368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DEDCE7-0128-F143-99FF-BCA2D8B2A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910" y="1916832"/>
              <a:ext cx="444500" cy="2160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42A5BA-1661-3744-B264-B603BAC0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335" y="2231908"/>
              <a:ext cx="444500" cy="1440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AA1DB3-6475-DD41-BD2C-AC3B39AC9BD3}"/>
                </a:ext>
              </a:extLst>
            </p:cNvPr>
            <p:cNvSpPr txBox="1"/>
            <p:nvPr/>
          </p:nvSpPr>
          <p:spPr>
            <a:xfrm>
              <a:off x="3430910" y="1948190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200" i="1" dirty="0">
                  <a:latin typeface="+mn-lt"/>
                </a:rPr>
                <a:t>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8909AA-ECBA-4542-AE09-18BC2FDD707D}"/>
                </a:ext>
              </a:extLst>
            </p:cNvPr>
            <p:cNvSpPr txBox="1"/>
            <p:nvPr/>
          </p:nvSpPr>
          <p:spPr>
            <a:xfrm>
              <a:off x="3419336" y="2225982"/>
              <a:ext cx="336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200" i="1" dirty="0" err="1">
                  <a:latin typeface="+mn-lt"/>
                </a:rPr>
                <a:t>i</a:t>
              </a:r>
              <a:endParaRPr lang="en-US" sz="1200" i="1" dirty="0">
                <a:latin typeface="+mn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EB0601-12E7-5B43-9791-593641067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2758" y="2996952"/>
              <a:ext cx="300608" cy="508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6057-386F-D643-9BDB-70A7CFC0E5E9}"/>
                </a:ext>
              </a:extLst>
            </p:cNvPr>
            <p:cNvSpPr txBox="1"/>
            <p:nvPr/>
          </p:nvSpPr>
          <p:spPr>
            <a:xfrm rot="16036737">
              <a:off x="2125924" y="3366197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200" i="1" dirty="0">
                  <a:latin typeface="+mn-lt"/>
                </a:rPr>
                <a:t>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CAFA0B-B02F-AA4C-AAEE-1FC34AA2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9349" y="2140603"/>
              <a:ext cx="379976" cy="1846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8692D3-71F4-4C4F-90DC-6A44C67B647F}"/>
                </a:ext>
              </a:extLst>
            </p:cNvPr>
            <p:cNvSpPr txBox="1"/>
            <p:nvPr/>
          </p:nvSpPr>
          <p:spPr>
            <a:xfrm>
              <a:off x="7379349" y="2140603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200" i="1" dirty="0">
                  <a:latin typeface="+mn-lt"/>
                </a:rPr>
                <a:t>k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CDB725-B8DA-744A-99B5-4344F940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0794" y="2384964"/>
              <a:ext cx="444500" cy="1440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C62D40-47BE-5A45-80A1-D548234FB3D3}"/>
                </a:ext>
              </a:extLst>
            </p:cNvPr>
            <p:cNvSpPr txBox="1"/>
            <p:nvPr/>
          </p:nvSpPr>
          <p:spPr>
            <a:xfrm>
              <a:off x="7370795" y="2379038"/>
              <a:ext cx="336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200" i="1" dirty="0" err="1">
                  <a:latin typeface="+mn-lt"/>
                </a:rPr>
                <a:t>i</a:t>
              </a:r>
              <a:endParaRPr lang="en-US" sz="1200" i="1" dirty="0">
                <a:latin typeface="+mn-lt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7D5933-463B-7340-8744-6559CF3F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8767" y="1988839"/>
              <a:ext cx="444500" cy="336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7EF9A5-9D90-244D-9CB6-FC6A8092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8088" y="1886147"/>
              <a:ext cx="444500" cy="33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975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  <a:br>
              <a:rPr lang="en-US" dirty="0"/>
            </a:br>
            <a:r>
              <a:rPr lang="en-US" dirty="0"/>
              <a:t>- Flux Control Coefficients (FCCs)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806" y="1600200"/>
            <a:ext cx="6266656" cy="4565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FCCs allows the determination of which enzymatic steps are controlling the flux </a:t>
            </a:r>
            <a:r>
              <a:rPr lang="en-US" dirty="0" err="1"/>
              <a:t>J</a:t>
            </a:r>
            <a:r>
              <a:rPr lang="en-US" baseline="-25000" dirty="0" err="1"/>
              <a:t>k</a:t>
            </a:r>
            <a:r>
              <a:rPr lang="en-US" dirty="0"/>
              <a:t> through step </a:t>
            </a:r>
            <a:r>
              <a:rPr lang="en-US" i="1" dirty="0"/>
              <a:t>k</a:t>
            </a:r>
            <a:r>
              <a:rPr lang="en-US" dirty="0"/>
              <a:t> of a pathway with </a:t>
            </a:r>
            <a:r>
              <a:rPr lang="en-US" i="1" dirty="0"/>
              <a:t>L </a:t>
            </a:r>
            <a:r>
              <a:rPr lang="en-US" dirty="0"/>
              <a:t>steps.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flux-control summation theorem states that: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that the control on a specific flux </a:t>
            </a:r>
            <a:r>
              <a:rPr lang="en-US" i="1" dirty="0" err="1"/>
              <a:t>J</a:t>
            </a:r>
            <a:r>
              <a:rPr lang="en-US" i="1" baseline="-25000" dirty="0" err="1"/>
              <a:t>k</a:t>
            </a:r>
            <a:r>
              <a:rPr lang="en-US" i="1" baseline="-25000" dirty="0"/>
              <a:t> </a:t>
            </a:r>
            <a:r>
              <a:rPr lang="en-US" dirty="0"/>
              <a:t>is distributed across all </a:t>
            </a:r>
            <a:r>
              <a:rPr lang="en-US" i="1" dirty="0"/>
              <a:t>k</a:t>
            </a:r>
            <a:r>
              <a:rPr lang="en-US" dirty="0"/>
              <a:t> steps of the pathway.</a:t>
            </a:r>
          </a:p>
        </p:txBody>
      </p:sp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99" y="2115075"/>
            <a:ext cx="2818459" cy="44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9" name="Picture 1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2564904"/>
            <a:ext cx="21907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2" name="Picture 1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35" y="2773337"/>
            <a:ext cx="24479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6854" y="352249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eq</a:t>
            </a:r>
            <a:r>
              <a:rPr lang="da-DK" dirty="0"/>
              <a:t>. 11.3)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5326" y="465313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eq</a:t>
            </a:r>
            <a:r>
              <a:rPr lang="da-DK" dirty="0"/>
              <a:t>. 11.6)</a:t>
            </a:r>
          </a:p>
        </p:txBody>
      </p:sp>
      <p:pic>
        <p:nvPicPr>
          <p:cNvPr id="4225" name="Picture 1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7" y="4578847"/>
            <a:ext cx="2219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8" name="Picture 1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4293097"/>
            <a:ext cx="16573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132EB9-27E0-F642-9953-64D081A56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284" y="2442459"/>
            <a:ext cx="1804938" cy="12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  <a:br>
              <a:rPr lang="en-US" dirty="0"/>
            </a:br>
            <a:r>
              <a:rPr lang="en-US" dirty="0"/>
              <a:t>- Concentration Control Coefficients (CCCs)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806" y="1600200"/>
            <a:ext cx="6266656" cy="4565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CCCs examines how the metabolite concentration of metabolite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) is affected by enzyme activity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i="1" dirty="0"/>
              <a:t>(v</a:t>
            </a:r>
            <a:r>
              <a:rPr lang="en-US" i="1" baseline="-25000" dirty="0"/>
              <a:t>i</a:t>
            </a:r>
            <a:r>
              <a:rPr lang="en-US" i="1" dirty="0"/>
              <a:t>)</a:t>
            </a:r>
            <a:r>
              <a:rPr lang="en-US" dirty="0"/>
              <a:t>. We have a pathway with </a:t>
            </a:r>
            <a:r>
              <a:rPr lang="en-US" i="1" dirty="0"/>
              <a:t>L </a:t>
            </a:r>
            <a:r>
              <a:rPr lang="en-US" dirty="0"/>
              <a:t>steps and </a:t>
            </a:r>
            <a:r>
              <a:rPr lang="en-US" i="1" dirty="0"/>
              <a:t>K</a:t>
            </a:r>
            <a:r>
              <a:rPr lang="en-US" dirty="0"/>
              <a:t> intermediate metabolites.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concentration control summation theorem states that: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that for each metabolite, at least one enzyme must have negative control.</a:t>
            </a:r>
          </a:p>
        </p:txBody>
      </p:sp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99" y="2403107"/>
            <a:ext cx="2818459" cy="44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926854" y="357301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eq</a:t>
            </a:r>
            <a:r>
              <a:rPr lang="da-DK" dirty="0"/>
              <a:t>. 11.8)</a:t>
            </a:r>
          </a:p>
        </p:txBody>
      </p:sp>
      <p:pic>
        <p:nvPicPr>
          <p:cNvPr id="5259" name="Picture 1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58" y="2492896"/>
            <a:ext cx="21907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75326" y="4653136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eq</a:t>
            </a:r>
            <a:r>
              <a:rPr lang="da-DK" dirty="0"/>
              <a:t>. 11.10)</a:t>
            </a:r>
          </a:p>
        </p:txBody>
      </p:sp>
      <p:pic>
        <p:nvPicPr>
          <p:cNvPr id="5265" name="Picture 1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66" y="4293097"/>
            <a:ext cx="17526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8" name="Picture 1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2" y="4725145"/>
            <a:ext cx="16573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71" name="Picture 15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22" y="2651399"/>
            <a:ext cx="15430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72" y="3128240"/>
            <a:ext cx="16573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79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Live </a:t>
            </a:r>
            <a:r>
              <a:rPr lang="da-DK" dirty="0" err="1"/>
              <a:t>exercise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D8BEF-9816-2F4B-9BF3-125B1D089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Metabolic Control Analysis</a:t>
            </a:r>
          </a:p>
        </p:txBody>
      </p:sp>
    </p:spTree>
    <p:extLst>
      <p:ext uri="{BB962C8B-B14F-4D97-AF65-F5344CB8AC3E}">
        <p14:creationId xmlns:p14="http://schemas.microsoft.com/office/powerpoint/2010/main" val="311286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Live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years</a:t>
            </a:r>
            <a:r>
              <a:rPr lang="da-DK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16" y="681556"/>
            <a:ext cx="7868215" cy="60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Live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years</a:t>
            </a:r>
            <a:r>
              <a:rPr lang="da-DK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33" y="681556"/>
            <a:ext cx="7995396" cy="61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6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Live </a:t>
            </a:r>
            <a:r>
              <a:rPr lang="da-DK" dirty="0" err="1"/>
              <a:t>exercise</a:t>
            </a:r>
            <a:r>
              <a:rPr lang="da-DK" dirty="0"/>
              <a:t> (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years</a:t>
            </a:r>
            <a:r>
              <a:rPr lang="da-DK" dirty="0"/>
              <a:t>)</a:t>
            </a:r>
          </a:p>
        </p:txBody>
      </p:sp>
      <p:pic>
        <p:nvPicPr>
          <p:cNvPr id="4" name="Picture 3" descr="A plastic bag&#10;&#10;Description automatically generated">
            <a:extLst>
              <a:ext uri="{FF2B5EF4-FFF2-40B4-BE49-F238E27FC236}">
                <a16:creationId xmlns:a16="http://schemas.microsoft.com/office/drawing/2014/main" id="{B86D538E-E545-2A48-A8E4-63CC864E8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1700808"/>
            <a:ext cx="5436096" cy="4077072"/>
          </a:xfrm>
          <a:prstGeom prst="rect">
            <a:avLst/>
          </a:prstGeom>
        </p:spPr>
      </p:pic>
      <p:pic>
        <p:nvPicPr>
          <p:cNvPr id="6" name="DuringRound" descr="DuringRound">
            <a:hlinkClick r:id="" action="ppaction://media"/>
            <a:extLst>
              <a:ext uri="{FF2B5EF4-FFF2-40B4-BE49-F238E27FC236}">
                <a16:creationId xmlns:a16="http://schemas.microsoft.com/office/drawing/2014/main" id="{A25EC7FE-21C6-324A-874F-532C7A9E0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199" y="1988840"/>
            <a:ext cx="5876007" cy="33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172BDD-C566-7946-AC42-50A2F336E2A4}"/>
              </a:ext>
            </a:extLst>
          </p:cNvPr>
          <p:cNvSpPr txBox="1"/>
          <p:nvPr/>
        </p:nvSpPr>
        <p:spPr>
          <a:xfrm>
            <a:off x="2206774" y="1156184"/>
            <a:ext cx="13849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600" dirty="0">
                <a:latin typeface="+mn-lt"/>
              </a:rPr>
              <a:t>Fun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4272F-76FD-594B-BDB1-9CC177FF8B20}"/>
              </a:ext>
            </a:extLst>
          </p:cNvPr>
          <p:cNvSpPr txBox="1"/>
          <p:nvPr/>
        </p:nvSpPr>
        <p:spPr>
          <a:xfrm>
            <a:off x="5735166" y="917987"/>
            <a:ext cx="62324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600" dirty="0">
                <a:latin typeface="+mn-lt"/>
              </a:rPr>
              <a:t>… but bad for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53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of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Enzyme kinetics (15 min; lecture)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Metabolic control analysis (MCA) (20 min lecture)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MCA in-class exercise (45 min)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Dynamic Flux Balance Analysis (10 min; lecture)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Exercise: Dynamic Flux Balance Analysis (remaining time)</a:t>
            </a:r>
          </a:p>
        </p:txBody>
      </p:sp>
    </p:spTree>
    <p:extLst>
      <p:ext uri="{BB962C8B-B14F-4D97-AF65-F5344CB8AC3E}">
        <p14:creationId xmlns:p14="http://schemas.microsoft.com/office/powerpoint/2010/main" val="362606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-9333" y="745216"/>
            <a:ext cx="1220481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3"/>
          <p:cNvSpPr txBox="1"/>
          <p:nvPr/>
        </p:nvSpPr>
        <p:spPr>
          <a:xfrm>
            <a:off x="73781" y="228541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E1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32253" y="212110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E2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584349" y="228556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E3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752402" y="268636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E4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1440587" y="223588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P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970711" y="212110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X1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093796" y="212110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X2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8231984" y="212110"/>
            <a:ext cx="644716" cy="3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5" tIns="93155" rIns="93155" bIns="93155" anchor="ctr" anchorCtr="0">
            <a:noAutofit/>
          </a:bodyPr>
          <a:lstStyle/>
          <a:p>
            <a:pPr marL="0" marR="0" lvl="0" indent="0" algn="just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rPr>
              <a:t>X3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80" charset="-128"/>
              <a:cs typeface="Arial"/>
              <a:sym typeface="Arial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3358902" y="1844824"/>
            <a:ext cx="1099590" cy="900729"/>
            <a:chOff x="2520280" y="1643098"/>
            <a:chExt cx="824800" cy="675635"/>
          </a:xfrm>
        </p:grpSpPr>
        <p:sp>
          <p:nvSpPr>
            <p:cNvPr id="64" name="Google Shape;64;p13"/>
            <p:cNvSpPr/>
            <p:nvPr/>
          </p:nvSpPr>
          <p:spPr>
            <a:xfrm>
              <a:off x="2520280" y="1643098"/>
              <a:ext cx="824800" cy="67563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2760887" y="1785713"/>
              <a:ext cx="181614" cy="110457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3023133" y="1812053"/>
              <a:ext cx="175391" cy="102054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" name="Google Shape;67;p13"/>
            <p:cNvSpPr/>
            <p:nvPr/>
          </p:nvSpPr>
          <p:spPr>
            <a:xfrm>
              <a:off x="2709153" y="2163308"/>
              <a:ext cx="413162" cy="77642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8" name="Google Shape;68;p13"/>
          <p:cNvGrpSpPr/>
          <p:nvPr/>
        </p:nvGrpSpPr>
        <p:grpSpPr>
          <a:xfrm>
            <a:off x="8023303" y="1225638"/>
            <a:ext cx="1223710" cy="1137976"/>
            <a:chOff x="6094461" y="919013"/>
            <a:chExt cx="917902" cy="853593"/>
          </a:xfrm>
        </p:grpSpPr>
        <p:sp>
          <p:nvSpPr>
            <p:cNvPr id="69" name="Google Shape;69;p13"/>
            <p:cNvSpPr/>
            <p:nvPr/>
          </p:nvSpPr>
          <p:spPr>
            <a:xfrm>
              <a:off x="6142911" y="1132914"/>
              <a:ext cx="781212" cy="639692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6370777" y="1267977"/>
              <a:ext cx="172016" cy="104581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" name="Google Shape;71;p13"/>
            <p:cNvSpPr/>
            <p:nvPr/>
          </p:nvSpPr>
          <p:spPr>
            <a:xfrm>
              <a:off x="6619136" y="1292922"/>
              <a:ext cx="166122" cy="96625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" name="Google Shape;72;p13"/>
            <p:cNvSpPr/>
            <p:nvPr/>
          </p:nvSpPr>
          <p:spPr>
            <a:xfrm>
              <a:off x="6469692" y="1422169"/>
              <a:ext cx="204917" cy="112399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321782" y="1625577"/>
              <a:ext cx="391328" cy="73511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" name="Google Shape;74;p13"/>
            <p:cNvSpPr/>
            <p:nvPr/>
          </p:nvSpPr>
          <p:spPr>
            <a:xfrm>
              <a:off x="6918380" y="1323411"/>
              <a:ext cx="93983" cy="181015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" name="Google Shape;75;p13"/>
            <p:cNvSpPr/>
            <p:nvPr/>
          </p:nvSpPr>
          <p:spPr>
            <a:xfrm>
              <a:off x="6094461" y="1248291"/>
              <a:ext cx="105431" cy="17685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" name="Google Shape;76;p13"/>
            <p:cNvSpPr/>
            <p:nvPr/>
          </p:nvSpPr>
          <p:spPr>
            <a:xfrm>
              <a:off x="6381726" y="1210703"/>
              <a:ext cx="143800" cy="50884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13"/>
            <p:cNvSpPr/>
            <p:nvPr/>
          </p:nvSpPr>
          <p:spPr>
            <a:xfrm>
              <a:off x="6636453" y="1215947"/>
              <a:ext cx="141131" cy="77754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" name="Google Shape;78;p13"/>
            <p:cNvSpPr/>
            <p:nvPr/>
          </p:nvSpPr>
          <p:spPr>
            <a:xfrm>
              <a:off x="6379847" y="919013"/>
              <a:ext cx="320762" cy="246208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" name="Google Shape;79;p13"/>
            <p:cNvSpPr/>
            <p:nvPr/>
          </p:nvSpPr>
          <p:spPr>
            <a:xfrm>
              <a:off x="6578718" y="948574"/>
              <a:ext cx="263018" cy="19523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" name="Google Shape;80;p13"/>
            <p:cNvSpPr/>
            <p:nvPr/>
          </p:nvSpPr>
          <p:spPr>
            <a:xfrm>
              <a:off x="6726262" y="988597"/>
              <a:ext cx="263026" cy="176627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" name="Google Shape;81;p13"/>
            <p:cNvSpPr/>
            <p:nvPr/>
          </p:nvSpPr>
          <p:spPr>
            <a:xfrm>
              <a:off x="6399092" y="1315116"/>
              <a:ext cx="38490" cy="53523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>
              <a:off x="6668527" y="1315116"/>
              <a:ext cx="29085" cy="69580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13"/>
          <p:cNvGrpSpPr/>
          <p:nvPr/>
        </p:nvGrpSpPr>
        <p:grpSpPr>
          <a:xfrm>
            <a:off x="10847734" y="908720"/>
            <a:ext cx="1260826" cy="809191"/>
            <a:chOff x="15197523" y="927029"/>
            <a:chExt cx="1492885" cy="956766"/>
          </a:xfrm>
        </p:grpSpPr>
        <p:sp>
          <p:nvSpPr>
            <p:cNvPr id="84" name="Google Shape;84;p13"/>
            <p:cNvSpPr/>
            <p:nvPr/>
          </p:nvSpPr>
          <p:spPr>
            <a:xfrm>
              <a:off x="15244916" y="1257994"/>
              <a:ext cx="764137" cy="625800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" name="Google Shape;85;p13"/>
            <p:cNvSpPr/>
            <p:nvPr/>
          </p:nvSpPr>
          <p:spPr>
            <a:xfrm>
              <a:off x="15467805" y="1390117"/>
              <a:ext cx="168256" cy="10231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" name="Google Shape;86;p13"/>
            <p:cNvSpPr/>
            <p:nvPr/>
          </p:nvSpPr>
          <p:spPr>
            <a:xfrm>
              <a:off x="15710740" y="1414519"/>
              <a:ext cx="162491" cy="9452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13"/>
            <p:cNvSpPr/>
            <p:nvPr/>
          </p:nvSpPr>
          <p:spPr>
            <a:xfrm>
              <a:off x="15564560" y="1540952"/>
              <a:ext cx="200438" cy="109958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" name="Google Shape;88;p13"/>
            <p:cNvSpPr/>
            <p:nvPr/>
          </p:nvSpPr>
          <p:spPr>
            <a:xfrm>
              <a:off x="15419880" y="1739931"/>
              <a:ext cx="382774" cy="71915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16003449" y="1444344"/>
              <a:ext cx="91929" cy="177084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15197523" y="1370859"/>
              <a:ext cx="103127" cy="17301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" name="Google Shape;91;p13"/>
            <p:cNvSpPr/>
            <p:nvPr/>
          </p:nvSpPr>
          <p:spPr>
            <a:xfrm>
              <a:off x="15478515" y="1334089"/>
              <a:ext cx="140657" cy="49779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" name="Google Shape;92;p13"/>
            <p:cNvSpPr/>
            <p:nvPr/>
          </p:nvSpPr>
          <p:spPr>
            <a:xfrm>
              <a:off x="15727679" y="1339220"/>
              <a:ext cx="138047" cy="7606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" name="Google Shape;93;p13"/>
            <p:cNvSpPr/>
            <p:nvPr/>
          </p:nvSpPr>
          <p:spPr>
            <a:xfrm>
              <a:off x="15476677" y="1048750"/>
              <a:ext cx="313751" cy="240861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15671206" y="1077668"/>
              <a:ext cx="257269" cy="19099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" name="Google Shape;95;p13"/>
            <p:cNvSpPr/>
            <p:nvPr/>
          </p:nvSpPr>
          <p:spPr>
            <a:xfrm>
              <a:off x="15815527" y="1116820"/>
              <a:ext cx="257277" cy="172792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" name="Google Shape;96;p13"/>
            <p:cNvSpPr/>
            <p:nvPr/>
          </p:nvSpPr>
          <p:spPr>
            <a:xfrm>
              <a:off x="15495501" y="1436230"/>
              <a:ext cx="37649" cy="52361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7" name="Google Shape;97;p13"/>
            <p:cNvSpPr/>
            <p:nvPr/>
          </p:nvSpPr>
          <p:spPr>
            <a:xfrm>
              <a:off x="15759053" y="1436230"/>
              <a:ext cx="28449" cy="68069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" name="Google Shape;98;p13"/>
            <p:cNvSpPr/>
            <p:nvPr/>
          </p:nvSpPr>
          <p:spPr>
            <a:xfrm>
              <a:off x="15725283" y="1444747"/>
              <a:ext cx="47682" cy="53716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13"/>
            <p:cNvSpPr/>
            <p:nvPr/>
          </p:nvSpPr>
          <p:spPr>
            <a:xfrm>
              <a:off x="15480738" y="1447367"/>
              <a:ext cx="43397" cy="42002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13"/>
            <p:cNvSpPr/>
            <p:nvPr/>
          </p:nvSpPr>
          <p:spPr>
            <a:xfrm>
              <a:off x="15763709" y="927029"/>
              <a:ext cx="926700" cy="455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3155" tIns="93155" rIns="93155" bIns="93155" anchor="ctr" anchorCtr="0">
              <a:noAutofit/>
            </a:bodyPr>
            <a:lstStyle/>
            <a:p>
              <a:pPr marL="0" marR="0" lvl="0" indent="0" algn="l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80" charset="-128"/>
                  <a:cs typeface="Arial"/>
                  <a:sym typeface="Arial"/>
                </a:rPr>
                <a:t>MCA!</a:t>
              </a: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3"/>
          <p:cNvGrpSpPr/>
          <p:nvPr/>
        </p:nvGrpSpPr>
        <p:grpSpPr>
          <a:xfrm>
            <a:off x="9327030" y="2179777"/>
            <a:ext cx="1288844" cy="1198760"/>
            <a:chOff x="17072176" y="9891513"/>
            <a:chExt cx="2639974" cy="2942367"/>
          </a:xfrm>
        </p:grpSpPr>
        <p:sp>
          <p:nvSpPr>
            <p:cNvPr id="102" name="Google Shape;102;p13"/>
            <p:cNvSpPr/>
            <p:nvPr/>
          </p:nvSpPr>
          <p:spPr>
            <a:xfrm>
              <a:off x="17211525" y="10628805"/>
              <a:ext cx="2246800" cy="220507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13"/>
            <p:cNvSpPr/>
            <p:nvPr/>
          </p:nvSpPr>
          <p:spPr>
            <a:xfrm>
              <a:off x="17866890" y="11094354"/>
              <a:ext cx="494725" cy="36050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13"/>
            <p:cNvSpPr/>
            <p:nvPr/>
          </p:nvSpPr>
          <p:spPr>
            <a:xfrm>
              <a:off x="18581194" y="11180338"/>
              <a:ext cx="477775" cy="333075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13"/>
            <p:cNvSpPr/>
            <p:nvPr/>
          </p:nvSpPr>
          <p:spPr>
            <a:xfrm>
              <a:off x="18151380" y="11625838"/>
              <a:ext cx="589350" cy="387450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Google Shape;106;p13"/>
            <p:cNvSpPr/>
            <p:nvPr/>
          </p:nvSpPr>
          <p:spPr>
            <a:xfrm>
              <a:off x="17725975" y="12326963"/>
              <a:ext cx="1125475" cy="253400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13"/>
            <p:cNvSpPr/>
            <p:nvPr/>
          </p:nvSpPr>
          <p:spPr>
            <a:xfrm>
              <a:off x="19441850" y="11285429"/>
              <a:ext cx="270300" cy="623975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13"/>
            <p:cNvSpPr/>
            <p:nvPr/>
          </p:nvSpPr>
          <p:spPr>
            <a:xfrm>
              <a:off x="17072176" y="11026498"/>
              <a:ext cx="303225" cy="609650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" name="Google Shape;109;p13"/>
            <p:cNvSpPr/>
            <p:nvPr/>
          </p:nvSpPr>
          <p:spPr>
            <a:xfrm>
              <a:off x="17898379" y="10896935"/>
              <a:ext cx="413575" cy="175400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13"/>
            <p:cNvSpPr/>
            <p:nvPr/>
          </p:nvSpPr>
          <p:spPr>
            <a:xfrm>
              <a:off x="18631000" y="10915013"/>
              <a:ext cx="405900" cy="26802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13"/>
            <p:cNvSpPr/>
            <p:nvPr/>
          </p:nvSpPr>
          <p:spPr>
            <a:xfrm>
              <a:off x="17892975" y="9891513"/>
              <a:ext cx="922525" cy="848700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13"/>
            <p:cNvSpPr/>
            <p:nvPr/>
          </p:nvSpPr>
          <p:spPr>
            <a:xfrm>
              <a:off x="18464950" y="9993407"/>
              <a:ext cx="756450" cy="673000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13"/>
            <p:cNvSpPr/>
            <p:nvPr/>
          </p:nvSpPr>
          <p:spPr>
            <a:xfrm>
              <a:off x="18889300" y="10131363"/>
              <a:ext cx="756475" cy="608850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13"/>
            <p:cNvSpPr/>
            <p:nvPr/>
          </p:nvSpPr>
          <p:spPr>
            <a:xfrm>
              <a:off x="17948325" y="11256838"/>
              <a:ext cx="110700" cy="184500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13"/>
            <p:cNvSpPr/>
            <p:nvPr/>
          </p:nvSpPr>
          <p:spPr>
            <a:xfrm>
              <a:off x="18723250" y="11256838"/>
              <a:ext cx="83650" cy="239850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" name="Google Shape;116;p13"/>
            <p:cNvSpPr/>
            <p:nvPr/>
          </p:nvSpPr>
          <p:spPr>
            <a:xfrm>
              <a:off x="18623953" y="11286850"/>
              <a:ext cx="140200" cy="189275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" name="Google Shape;117;p13"/>
            <p:cNvSpPr/>
            <p:nvPr/>
          </p:nvSpPr>
          <p:spPr>
            <a:xfrm>
              <a:off x="17904915" y="11296079"/>
              <a:ext cx="127600" cy="148000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8" name="Google Shape;118;p13"/>
          <p:cNvGrpSpPr/>
          <p:nvPr/>
        </p:nvGrpSpPr>
        <p:grpSpPr>
          <a:xfrm>
            <a:off x="9172655" y="3827076"/>
            <a:ext cx="1962192" cy="1258429"/>
            <a:chOff x="15197523" y="927029"/>
            <a:chExt cx="1492885" cy="956766"/>
          </a:xfrm>
        </p:grpSpPr>
        <p:sp>
          <p:nvSpPr>
            <p:cNvPr id="119" name="Google Shape;119;p13"/>
            <p:cNvSpPr/>
            <p:nvPr/>
          </p:nvSpPr>
          <p:spPr>
            <a:xfrm>
              <a:off x="15244916" y="1257994"/>
              <a:ext cx="764137" cy="625800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13"/>
            <p:cNvSpPr/>
            <p:nvPr/>
          </p:nvSpPr>
          <p:spPr>
            <a:xfrm>
              <a:off x="15467805" y="1390117"/>
              <a:ext cx="168256" cy="10231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Google Shape;121;p13"/>
            <p:cNvSpPr/>
            <p:nvPr/>
          </p:nvSpPr>
          <p:spPr>
            <a:xfrm>
              <a:off x="15710740" y="1414519"/>
              <a:ext cx="162491" cy="9452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" name="Google Shape;122;p13"/>
            <p:cNvSpPr/>
            <p:nvPr/>
          </p:nvSpPr>
          <p:spPr>
            <a:xfrm>
              <a:off x="15564560" y="1540952"/>
              <a:ext cx="200438" cy="109958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" name="Google Shape;123;p13"/>
            <p:cNvSpPr/>
            <p:nvPr/>
          </p:nvSpPr>
          <p:spPr>
            <a:xfrm>
              <a:off x="15419880" y="1739931"/>
              <a:ext cx="382774" cy="71915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13"/>
            <p:cNvSpPr/>
            <p:nvPr/>
          </p:nvSpPr>
          <p:spPr>
            <a:xfrm>
              <a:off x="16003449" y="1444344"/>
              <a:ext cx="91929" cy="177084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" name="Google Shape;125;p13"/>
            <p:cNvSpPr/>
            <p:nvPr/>
          </p:nvSpPr>
          <p:spPr>
            <a:xfrm>
              <a:off x="15197523" y="1370859"/>
              <a:ext cx="103127" cy="17301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" name="Google Shape;126;p13"/>
            <p:cNvSpPr/>
            <p:nvPr/>
          </p:nvSpPr>
          <p:spPr>
            <a:xfrm>
              <a:off x="15478515" y="1334089"/>
              <a:ext cx="140657" cy="49779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15727679" y="1339220"/>
              <a:ext cx="138047" cy="7606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13"/>
            <p:cNvSpPr/>
            <p:nvPr/>
          </p:nvSpPr>
          <p:spPr>
            <a:xfrm>
              <a:off x="15476677" y="1048750"/>
              <a:ext cx="313751" cy="240861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" name="Google Shape;129;p13"/>
            <p:cNvSpPr/>
            <p:nvPr/>
          </p:nvSpPr>
          <p:spPr>
            <a:xfrm>
              <a:off x="15671206" y="1077668"/>
              <a:ext cx="257269" cy="19099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13"/>
            <p:cNvSpPr/>
            <p:nvPr/>
          </p:nvSpPr>
          <p:spPr>
            <a:xfrm>
              <a:off x="15815527" y="1116820"/>
              <a:ext cx="257277" cy="172792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" name="Google Shape;131;p13"/>
            <p:cNvSpPr/>
            <p:nvPr/>
          </p:nvSpPr>
          <p:spPr>
            <a:xfrm>
              <a:off x="15495501" y="1436230"/>
              <a:ext cx="37649" cy="52361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" name="Google Shape;132;p13"/>
            <p:cNvSpPr/>
            <p:nvPr/>
          </p:nvSpPr>
          <p:spPr>
            <a:xfrm>
              <a:off x="15759053" y="1436230"/>
              <a:ext cx="28449" cy="68069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" name="Google Shape;133;p13"/>
            <p:cNvSpPr/>
            <p:nvPr/>
          </p:nvSpPr>
          <p:spPr>
            <a:xfrm>
              <a:off x="15725283" y="1444747"/>
              <a:ext cx="47682" cy="53716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" name="Google Shape;134;p13"/>
            <p:cNvSpPr/>
            <p:nvPr/>
          </p:nvSpPr>
          <p:spPr>
            <a:xfrm>
              <a:off x="15480738" y="1447367"/>
              <a:ext cx="43397" cy="42002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" name="Google Shape;135;p13"/>
            <p:cNvSpPr/>
            <p:nvPr/>
          </p:nvSpPr>
          <p:spPr>
            <a:xfrm>
              <a:off x="15763709" y="927029"/>
              <a:ext cx="926700" cy="455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3155" tIns="93155" rIns="93155" bIns="93155" anchor="ctr" anchorCtr="0">
              <a:noAutofit/>
            </a:bodyPr>
            <a:lstStyle/>
            <a:p>
              <a:pPr marL="0" marR="0" lvl="0" indent="0" algn="l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80" charset="-128"/>
                  <a:cs typeface="Arial"/>
                  <a:sym typeface="Arial"/>
                </a:rPr>
                <a:t>MCA!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endParaRPr>
            </a:p>
          </p:txBody>
        </p:sp>
      </p:grpSp>
      <p:cxnSp>
        <p:nvCxnSpPr>
          <p:cNvPr id="136" name="Google Shape;136;p13"/>
          <p:cNvCxnSpPr>
            <a:stCxn id="55" idx="3"/>
            <a:endCxn id="60" idx="1"/>
          </p:cNvCxnSpPr>
          <p:nvPr/>
        </p:nvCxnSpPr>
        <p:spPr>
          <a:xfrm rot="10800000" flipH="1">
            <a:off x="718497" y="380321"/>
            <a:ext cx="1252237" cy="163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3"/>
          <p:cNvCxnSpPr>
            <a:stCxn id="60" idx="3"/>
            <a:endCxn id="56" idx="1"/>
          </p:cNvCxnSpPr>
          <p:nvPr/>
        </p:nvCxnSpPr>
        <p:spPr>
          <a:xfrm>
            <a:off x="2615427" y="380288"/>
            <a:ext cx="9166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3"/>
          <p:cNvCxnSpPr>
            <a:stCxn id="56" idx="3"/>
            <a:endCxn id="61" idx="1"/>
          </p:cNvCxnSpPr>
          <p:nvPr/>
        </p:nvCxnSpPr>
        <p:spPr>
          <a:xfrm>
            <a:off x="4176969" y="380288"/>
            <a:ext cx="9166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3"/>
          <p:cNvCxnSpPr>
            <a:stCxn id="61" idx="3"/>
            <a:endCxn id="57" idx="1"/>
          </p:cNvCxnSpPr>
          <p:nvPr/>
        </p:nvCxnSpPr>
        <p:spPr>
          <a:xfrm>
            <a:off x="5738512" y="380288"/>
            <a:ext cx="845890" cy="163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3"/>
          <p:cNvCxnSpPr>
            <a:stCxn id="57" idx="3"/>
            <a:endCxn id="62" idx="1"/>
          </p:cNvCxnSpPr>
          <p:nvPr/>
        </p:nvCxnSpPr>
        <p:spPr>
          <a:xfrm rot="10800000" flipH="1">
            <a:off x="7229065" y="380336"/>
            <a:ext cx="1003069" cy="163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3"/>
          <p:cNvCxnSpPr>
            <a:stCxn id="62" idx="3"/>
            <a:endCxn id="58" idx="1"/>
          </p:cNvCxnSpPr>
          <p:nvPr/>
        </p:nvCxnSpPr>
        <p:spPr>
          <a:xfrm>
            <a:off x="8876700" y="380288"/>
            <a:ext cx="875886" cy="56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3"/>
          <p:cNvCxnSpPr>
            <a:stCxn id="58" idx="3"/>
            <a:endCxn id="59" idx="1"/>
          </p:cNvCxnSpPr>
          <p:nvPr/>
        </p:nvCxnSpPr>
        <p:spPr>
          <a:xfrm rot="10800000" flipH="1">
            <a:off x="10397118" y="391620"/>
            <a:ext cx="1043464" cy="451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3"/>
          <p:cNvSpPr/>
          <p:nvPr/>
        </p:nvSpPr>
        <p:spPr>
          <a:xfrm>
            <a:off x="70388" y="1675107"/>
            <a:ext cx="1099590" cy="900729"/>
          </a:xfrm>
          <a:custGeom>
            <a:avLst/>
            <a:gdLst/>
            <a:ahLst/>
            <a:cxnLst/>
            <a:rect l="l" t="t" r="r" b="b"/>
            <a:pathLst>
              <a:path w="89872" h="88203" extrusionOk="0">
                <a:moveTo>
                  <a:pt x="37630" y="2872"/>
                </a:moveTo>
                <a:cubicBezTo>
                  <a:pt x="28828" y="2872"/>
                  <a:pt x="20237" y="8457"/>
                  <a:pt x="14013" y="14681"/>
                </a:cubicBezTo>
                <a:cubicBezTo>
                  <a:pt x="12030" y="16664"/>
                  <a:pt x="8258" y="17186"/>
                  <a:pt x="7371" y="19847"/>
                </a:cubicBezTo>
                <a:cubicBezTo>
                  <a:pt x="2285" y="35104"/>
                  <a:pt x="-2881" y="52561"/>
                  <a:pt x="2205" y="67818"/>
                </a:cubicBezTo>
                <a:cubicBezTo>
                  <a:pt x="5660" y="78182"/>
                  <a:pt x="18175" y="84356"/>
                  <a:pt x="28773" y="87006"/>
                </a:cubicBezTo>
                <a:cubicBezTo>
                  <a:pt x="33785" y="88259"/>
                  <a:pt x="39137" y="86435"/>
                  <a:pt x="44272" y="87006"/>
                </a:cubicBezTo>
                <a:cubicBezTo>
                  <a:pt x="48924" y="87523"/>
                  <a:pt x="53704" y="88662"/>
                  <a:pt x="58294" y="87744"/>
                </a:cubicBezTo>
                <a:cubicBezTo>
                  <a:pt x="80625" y="83278"/>
                  <a:pt x="94076" y="48583"/>
                  <a:pt x="88553" y="26489"/>
                </a:cubicBezTo>
                <a:cubicBezTo>
                  <a:pt x="86548" y="18470"/>
                  <a:pt x="80670" y="11147"/>
                  <a:pt x="73792" y="6562"/>
                </a:cubicBezTo>
                <a:cubicBezTo>
                  <a:pt x="69617" y="3779"/>
                  <a:pt x="63792" y="5197"/>
                  <a:pt x="59032" y="3610"/>
                </a:cubicBezTo>
                <a:cubicBezTo>
                  <a:pt x="51794" y="1197"/>
                  <a:pt x="41549" y="-2523"/>
                  <a:pt x="36154" y="2872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4" name="Google Shape;144;p13"/>
          <p:cNvGrpSpPr/>
          <p:nvPr/>
        </p:nvGrpSpPr>
        <p:grpSpPr>
          <a:xfrm>
            <a:off x="1781981" y="1675107"/>
            <a:ext cx="1099590" cy="900729"/>
            <a:chOff x="2380325" y="10574042"/>
            <a:chExt cx="2246800" cy="2205075"/>
          </a:xfrm>
        </p:grpSpPr>
        <p:sp>
          <p:nvSpPr>
            <p:cNvPr id="145" name="Google Shape;145;p13"/>
            <p:cNvSpPr/>
            <p:nvPr/>
          </p:nvSpPr>
          <p:spPr>
            <a:xfrm>
              <a:off x="2380325" y="10574042"/>
              <a:ext cx="2246800" cy="220507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Google Shape;146;p13"/>
            <p:cNvSpPr/>
            <p:nvPr/>
          </p:nvSpPr>
          <p:spPr>
            <a:xfrm>
              <a:off x="3035690" y="11039591"/>
              <a:ext cx="494725" cy="36050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" name="Google Shape;147;p13"/>
            <p:cNvSpPr/>
            <p:nvPr/>
          </p:nvSpPr>
          <p:spPr>
            <a:xfrm>
              <a:off x="3749994" y="11125575"/>
              <a:ext cx="477775" cy="333075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E18BF-94B1-F64D-A800-140ABE91431F}"/>
              </a:ext>
            </a:extLst>
          </p:cNvPr>
          <p:cNvGrpSpPr/>
          <p:nvPr/>
        </p:nvGrpSpPr>
        <p:grpSpPr>
          <a:xfrm>
            <a:off x="4871694" y="1592167"/>
            <a:ext cx="1292118" cy="900729"/>
            <a:chOff x="4871694" y="1399029"/>
            <a:chExt cx="1292118" cy="900729"/>
          </a:xfrm>
        </p:grpSpPr>
        <p:sp>
          <p:nvSpPr>
            <p:cNvPr id="148" name="Google Shape;148;p13"/>
            <p:cNvSpPr/>
            <p:nvPr/>
          </p:nvSpPr>
          <p:spPr>
            <a:xfrm>
              <a:off x="4939897" y="1399029"/>
              <a:ext cx="1099590" cy="900729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3"/>
            <p:cNvSpPr/>
            <p:nvPr/>
          </p:nvSpPr>
          <p:spPr>
            <a:xfrm>
              <a:off x="5260664" y="1589158"/>
              <a:ext cx="242120" cy="147257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3"/>
            <p:cNvSpPr/>
            <p:nvPr/>
          </p:nvSpPr>
          <p:spPr>
            <a:xfrm>
              <a:off x="5610281" y="1624272"/>
              <a:ext cx="233824" cy="136054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" name="Google Shape;151;p13"/>
            <p:cNvSpPr/>
            <p:nvPr/>
          </p:nvSpPr>
          <p:spPr>
            <a:xfrm>
              <a:off x="5399909" y="1806215"/>
              <a:ext cx="288429" cy="158266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3"/>
            <p:cNvSpPr/>
            <p:nvPr/>
          </p:nvSpPr>
          <p:spPr>
            <a:xfrm>
              <a:off x="5191694" y="2092551"/>
              <a:ext cx="550811" cy="103509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3" name="Google Shape;153;p13"/>
            <p:cNvSpPr/>
            <p:nvPr/>
          </p:nvSpPr>
          <p:spPr>
            <a:xfrm>
              <a:off x="6031527" y="1667192"/>
              <a:ext cx="132285" cy="254881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" name="Google Shape;154;p13"/>
            <p:cNvSpPr/>
            <p:nvPr/>
          </p:nvSpPr>
          <p:spPr>
            <a:xfrm>
              <a:off x="4871694" y="1561445"/>
              <a:ext cx="148399" cy="249030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5" name="Google Shape;155;p13"/>
          <p:cNvSpPr/>
          <p:nvPr/>
        </p:nvSpPr>
        <p:spPr>
          <a:xfrm>
            <a:off x="70388" y="2978637"/>
            <a:ext cx="1099590" cy="900729"/>
          </a:xfrm>
          <a:custGeom>
            <a:avLst/>
            <a:gdLst/>
            <a:ahLst/>
            <a:cxnLst/>
            <a:rect l="l" t="t" r="r" b="b"/>
            <a:pathLst>
              <a:path w="89872" h="88203" extrusionOk="0">
                <a:moveTo>
                  <a:pt x="37630" y="2872"/>
                </a:moveTo>
                <a:cubicBezTo>
                  <a:pt x="28828" y="2872"/>
                  <a:pt x="20237" y="8457"/>
                  <a:pt x="14013" y="14681"/>
                </a:cubicBezTo>
                <a:cubicBezTo>
                  <a:pt x="12030" y="16664"/>
                  <a:pt x="8258" y="17186"/>
                  <a:pt x="7371" y="19847"/>
                </a:cubicBezTo>
                <a:cubicBezTo>
                  <a:pt x="2285" y="35104"/>
                  <a:pt x="-2881" y="52561"/>
                  <a:pt x="2205" y="67818"/>
                </a:cubicBezTo>
                <a:cubicBezTo>
                  <a:pt x="5660" y="78182"/>
                  <a:pt x="18175" y="84356"/>
                  <a:pt x="28773" y="87006"/>
                </a:cubicBezTo>
                <a:cubicBezTo>
                  <a:pt x="33785" y="88259"/>
                  <a:pt x="39137" y="86435"/>
                  <a:pt x="44272" y="87006"/>
                </a:cubicBezTo>
                <a:cubicBezTo>
                  <a:pt x="48924" y="87523"/>
                  <a:pt x="53704" y="88662"/>
                  <a:pt x="58294" y="87744"/>
                </a:cubicBezTo>
                <a:cubicBezTo>
                  <a:pt x="80625" y="83278"/>
                  <a:pt x="94076" y="48583"/>
                  <a:pt x="88553" y="26489"/>
                </a:cubicBezTo>
                <a:cubicBezTo>
                  <a:pt x="86548" y="18470"/>
                  <a:pt x="80670" y="11147"/>
                  <a:pt x="73792" y="6562"/>
                </a:cubicBezTo>
                <a:cubicBezTo>
                  <a:pt x="69617" y="3779"/>
                  <a:pt x="63792" y="5197"/>
                  <a:pt x="59032" y="3610"/>
                </a:cubicBezTo>
                <a:cubicBezTo>
                  <a:pt x="51794" y="1197"/>
                  <a:pt x="41549" y="-2523"/>
                  <a:pt x="36154" y="2872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Google Shape;156;p13"/>
          <p:cNvSpPr/>
          <p:nvPr/>
        </p:nvSpPr>
        <p:spPr>
          <a:xfrm>
            <a:off x="391125" y="3168805"/>
            <a:ext cx="242120" cy="147257"/>
          </a:xfrm>
          <a:custGeom>
            <a:avLst/>
            <a:gdLst/>
            <a:ahLst/>
            <a:cxnLst/>
            <a:rect l="l" t="t" r="r" b="b"/>
            <a:pathLst>
              <a:path w="19789" h="14420" extrusionOk="0">
                <a:moveTo>
                  <a:pt x="6249" y="1225"/>
                </a:moveTo>
                <a:cubicBezTo>
                  <a:pt x="2769" y="3544"/>
                  <a:pt x="-979" y="8327"/>
                  <a:pt x="344" y="12295"/>
                </a:cubicBezTo>
                <a:cubicBezTo>
                  <a:pt x="1214" y="14905"/>
                  <a:pt x="5750" y="13319"/>
                  <a:pt x="8463" y="13771"/>
                </a:cubicBezTo>
                <a:cubicBezTo>
                  <a:pt x="12175" y="14390"/>
                  <a:pt x="18343" y="15127"/>
                  <a:pt x="19533" y="11557"/>
                </a:cubicBezTo>
                <a:cubicBezTo>
                  <a:pt x="21496" y="5667"/>
                  <a:pt x="8424" y="-3165"/>
                  <a:pt x="4034" y="122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7" name="Google Shape;157;p13"/>
          <p:cNvGrpSpPr/>
          <p:nvPr/>
        </p:nvGrpSpPr>
        <p:grpSpPr>
          <a:xfrm>
            <a:off x="70388" y="4364723"/>
            <a:ext cx="1099590" cy="900729"/>
            <a:chOff x="2380325" y="10574042"/>
            <a:chExt cx="2246800" cy="2205075"/>
          </a:xfrm>
        </p:grpSpPr>
        <p:sp>
          <p:nvSpPr>
            <p:cNvPr id="158" name="Google Shape;158;p13"/>
            <p:cNvSpPr/>
            <p:nvPr/>
          </p:nvSpPr>
          <p:spPr>
            <a:xfrm>
              <a:off x="2380325" y="10574042"/>
              <a:ext cx="2246800" cy="220507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9" name="Google Shape;159;p13"/>
            <p:cNvSpPr/>
            <p:nvPr/>
          </p:nvSpPr>
          <p:spPr>
            <a:xfrm>
              <a:off x="3035690" y="11039591"/>
              <a:ext cx="494725" cy="36050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" name="Google Shape;160;p13"/>
            <p:cNvSpPr/>
            <p:nvPr/>
          </p:nvSpPr>
          <p:spPr>
            <a:xfrm>
              <a:off x="3749994" y="11125575"/>
              <a:ext cx="477775" cy="333075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1" name="Google Shape;161;p13"/>
          <p:cNvGrpSpPr/>
          <p:nvPr/>
        </p:nvGrpSpPr>
        <p:grpSpPr>
          <a:xfrm>
            <a:off x="3379969" y="3383991"/>
            <a:ext cx="1292120" cy="900729"/>
            <a:chOff x="3696171" y="2345098"/>
            <a:chExt cx="969216" cy="675635"/>
          </a:xfrm>
        </p:grpSpPr>
        <p:sp>
          <p:nvSpPr>
            <p:cNvPr id="162" name="Google Shape;162;p13"/>
            <p:cNvSpPr/>
            <p:nvPr/>
          </p:nvSpPr>
          <p:spPr>
            <a:xfrm>
              <a:off x="3747330" y="2345098"/>
              <a:ext cx="824800" cy="67563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3"/>
            <p:cNvSpPr/>
            <p:nvPr/>
          </p:nvSpPr>
          <p:spPr>
            <a:xfrm>
              <a:off x="3987937" y="2487713"/>
              <a:ext cx="181614" cy="110457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3"/>
            <p:cNvSpPr/>
            <p:nvPr/>
          </p:nvSpPr>
          <p:spPr>
            <a:xfrm>
              <a:off x="4250183" y="2514053"/>
              <a:ext cx="175391" cy="102054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3"/>
            <p:cNvSpPr/>
            <p:nvPr/>
          </p:nvSpPr>
          <p:spPr>
            <a:xfrm>
              <a:off x="3936203" y="2865308"/>
              <a:ext cx="413162" cy="77642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3"/>
            <p:cNvSpPr/>
            <p:nvPr/>
          </p:nvSpPr>
          <p:spPr>
            <a:xfrm>
              <a:off x="4566159" y="2546247"/>
              <a:ext cx="99227" cy="191186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3"/>
            <p:cNvSpPr/>
            <p:nvPr/>
          </p:nvSpPr>
          <p:spPr>
            <a:xfrm>
              <a:off x="3696171" y="2466926"/>
              <a:ext cx="111314" cy="186797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8" name="Google Shape;168;p13"/>
          <p:cNvGrpSpPr/>
          <p:nvPr/>
        </p:nvGrpSpPr>
        <p:grpSpPr>
          <a:xfrm>
            <a:off x="3373821" y="4687754"/>
            <a:ext cx="1292120" cy="900729"/>
            <a:chOff x="3696171" y="2345098"/>
            <a:chExt cx="969216" cy="675635"/>
          </a:xfrm>
        </p:grpSpPr>
        <p:sp>
          <p:nvSpPr>
            <p:cNvPr id="169" name="Google Shape;169;p13"/>
            <p:cNvSpPr/>
            <p:nvPr/>
          </p:nvSpPr>
          <p:spPr>
            <a:xfrm>
              <a:off x="3747330" y="2345098"/>
              <a:ext cx="824800" cy="675635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3"/>
            <p:cNvSpPr/>
            <p:nvPr/>
          </p:nvSpPr>
          <p:spPr>
            <a:xfrm>
              <a:off x="3987937" y="2487713"/>
              <a:ext cx="181614" cy="110457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3"/>
            <p:cNvSpPr/>
            <p:nvPr/>
          </p:nvSpPr>
          <p:spPr>
            <a:xfrm>
              <a:off x="4250183" y="2514053"/>
              <a:ext cx="175391" cy="102054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3"/>
            <p:cNvSpPr/>
            <p:nvPr/>
          </p:nvSpPr>
          <p:spPr>
            <a:xfrm>
              <a:off x="4092384" y="2650527"/>
              <a:ext cx="216350" cy="118715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3"/>
            <p:cNvSpPr/>
            <p:nvPr/>
          </p:nvSpPr>
          <p:spPr>
            <a:xfrm>
              <a:off x="3936203" y="2865308"/>
              <a:ext cx="413162" cy="77642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3"/>
            <p:cNvSpPr/>
            <p:nvPr/>
          </p:nvSpPr>
          <p:spPr>
            <a:xfrm>
              <a:off x="4566159" y="2546247"/>
              <a:ext cx="99227" cy="191186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3"/>
            <p:cNvSpPr/>
            <p:nvPr/>
          </p:nvSpPr>
          <p:spPr>
            <a:xfrm>
              <a:off x="3696171" y="2466926"/>
              <a:ext cx="111314" cy="186797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788544-C9E4-434C-904D-D68943948063}"/>
              </a:ext>
            </a:extLst>
          </p:cNvPr>
          <p:cNvGrpSpPr/>
          <p:nvPr/>
        </p:nvGrpSpPr>
        <p:grpSpPr>
          <a:xfrm>
            <a:off x="6455673" y="1916832"/>
            <a:ext cx="1223709" cy="852812"/>
            <a:chOff x="6430894" y="2115423"/>
            <a:chExt cx="1223709" cy="852812"/>
          </a:xfrm>
        </p:grpSpPr>
        <p:sp>
          <p:nvSpPr>
            <p:cNvPr id="176" name="Google Shape;176;p13"/>
            <p:cNvSpPr/>
            <p:nvPr/>
          </p:nvSpPr>
          <p:spPr>
            <a:xfrm>
              <a:off x="6495486" y="2115423"/>
              <a:ext cx="1041480" cy="852812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3"/>
            <p:cNvSpPr/>
            <p:nvPr/>
          </p:nvSpPr>
          <p:spPr>
            <a:xfrm>
              <a:off x="6799268" y="2295484"/>
              <a:ext cx="229325" cy="139423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3"/>
            <p:cNvSpPr/>
            <p:nvPr/>
          </p:nvSpPr>
          <p:spPr>
            <a:xfrm>
              <a:off x="7130369" y="2328740"/>
              <a:ext cx="221467" cy="12881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3"/>
            <p:cNvSpPr/>
            <p:nvPr/>
          </p:nvSpPr>
          <p:spPr>
            <a:xfrm>
              <a:off x="6931138" y="2501047"/>
              <a:ext cx="273187" cy="149846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3"/>
            <p:cNvSpPr/>
            <p:nvPr/>
          </p:nvSpPr>
          <p:spPr>
            <a:xfrm>
              <a:off x="6733949" y="2772222"/>
              <a:ext cx="521703" cy="98002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" name="Google Shape;181;p13"/>
            <p:cNvSpPr/>
            <p:nvPr/>
          </p:nvSpPr>
          <p:spPr>
            <a:xfrm>
              <a:off x="7529309" y="2369387"/>
              <a:ext cx="125294" cy="241322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" name="Google Shape;182;p13"/>
            <p:cNvSpPr/>
            <p:nvPr/>
          </p:nvSpPr>
          <p:spPr>
            <a:xfrm>
              <a:off x="6430894" y="2269240"/>
              <a:ext cx="140556" cy="235781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" name="Google Shape;183;p13"/>
            <p:cNvSpPr/>
            <p:nvPr/>
          </p:nvSpPr>
          <p:spPr>
            <a:xfrm>
              <a:off x="6813863" y="2219128"/>
              <a:ext cx="191708" cy="67836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" name="Google Shape;184;p13"/>
            <p:cNvSpPr/>
            <p:nvPr/>
          </p:nvSpPr>
          <p:spPr>
            <a:xfrm>
              <a:off x="7153456" y="2226119"/>
              <a:ext cx="188150" cy="103659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5" name="Google Shape;185;p13"/>
          <p:cNvSpPr/>
          <p:nvPr/>
        </p:nvSpPr>
        <p:spPr>
          <a:xfrm>
            <a:off x="6490703" y="3497710"/>
            <a:ext cx="1041480" cy="852812"/>
          </a:xfrm>
          <a:custGeom>
            <a:avLst/>
            <a:gdLst/>
            <a:ahLst/>
            <a:cxnLst/>
            <a:rect l="l" t="t" r="r" b="b"/>
            <a:pathLst>
              <a:path w="89872" h="88203" extrusionOk="0">
                <a:moveTo>
                  <a:pt x="37630" y="2872"/>
                </a:moveTo>
                <a:cubicBezTo>
                  <a:pt x="28828" y="2872"/>
                  <a:pt x="20237" y="8457"/>
                  <a:pt x="14013" y="14681"/>
                </a:cubicBezTo>
                <a:cubicBezTo>
                  <a:pt x="12030" y="16664"/>
                  <a:pt x="8258" y="17186"/>
                  <a:pt x="7371" y="19847"/>
                </a:cubicBezTo>
                <a:cubicBezTo>
                  <a:pt x="2285" y="35104"/>
                  <a:pt x="-2881" y="52561"/>
                  <a:pt x="2205" y="67818"/>
                </a:cubicBezTo>
                <a:cubicBezTo>
                  <a:pt x="5660" y="78182"/>
                  <a:pt x="18175" y="84356"/>
                  <a:pt x="28773" y="87006"/>
                </a:cubicBezTo>
                <a:cubicBezTo>
                  <a:pt x="33785" y="88259"/>
                  <a:pt x="39137" y="86435"/>
                  <a:pt x="44272" y="87006"/>
                </a:cubicBezTo>
                <a:cubicBezTo>
                  <a:pt x="48924" y="87523"/>
                  <a:pt x="53704" y="88662"/>
                  <a:pt x="58294" y="87744"/>
                </a:cubicBezTo>
                <a:cubicBezTo>
                  <a:pt x="80625" y="83278"/>
                  <a:pt x="94076" y="48583"/>
                  <a:pt x="88553" y="26489"/>
                </a:cubicBezTo>
                <a:cubicBezTo>
                  <a:pt x="86548" y="18470"/>
                  <a:pt x="80670" y="11147"/>
                  <a:pt x="73792" y="6562"/>
                </a:cubicBezTo>
                <a:cubicBezTo>
                  <a:pt x="69617" y="3779"/>
                  <a:pt x="63792" y="5197"/>
                  <a:pt x="59032" y="3610"/>
                </a:cubicBezTo>
                <a:cubicBezTo>
                  <a:pt x="51794" y="1197"/>
                  <a:pt x="41549" y="-2523"/>
                  <a:pt x="36154" y="2872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Google Shape;186;p13"/>
          <p:cNvSpPr/>
          <p:nvPr/>
        </p:nvSpPr>
        <p:spPr>
          <a:xfrm>
            <a:off x="6794484" y="3677771"/>
            <a:ext cx="229325" cy="139423"/>
          </a:xfrm>
          <a:custGeom>
            <a:avLst/>
            <a:gdLst/>
            <a:ahLst/>
            <a:cxnLst/>
            <a:rect l="l" t="t" r="r" b="b"/>
            <a:pathLst>
              <a:path w="19789" h="14420" extrusionOk="0">
                <a:moveTo>
                  <a:pt x="6249" y="1225"/>
                </a:moveTo>
                <a:cubicBezTo>
                  <a:pt x="2769" y="3544"/>
                  <a:pt x="-979" y="8327"/>
                  <a:pt x="344" y="12295"/>
                </a:cubicBezTo>
                <a:cubicBezTo>
                  <a:pt x="1214" y="14905"/>
                  <a:pt x="5750" y="13319"/>
                  <a:pt x="8463" y="13771"/>
                </a:cubicBezTo>
                <a:cubicBezTo>
                  <a:pt x="12175" y="14390"/>
                  <a:pt x="18343" y="15127"/>
                  <a:pt x="19533" y="11557"/>
                </a:cubicBezTo>
                <a:cubicBezTo>
                  <a:pt x="21496" y="5667"/>
                  <a:pt x="8424" y="-3165"/>
                  <a:pt x="4034" y="122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13"/>
          <p:cNvSpPr/>
          <p:nvPr/>
        </p:nvSpPr>
        <p:spPr>
          <a:xfrm>
            <a:off x="7125587" y="3711026"/>
            <a:ext cx="221467" cy="128817"/>
          </a:xfrm>
          <a:custGeom>
            <a:avLst/>
            <a:gdLst/>
            <a:ahLst/>
            <a:cxnLst/>
            <a:rect l="l" t="t" r="r" b="b"/>
            <a:pathLst>
              <a:path w="19111" h="13323" extrusionOk="0">
                <a:moveTo>
                  <a:pt x="15315" y="0"/>
                </a:moveTo>
                <a:cubicBezTo>
                  <a:pt x="9577" y="0"/>
                  <a:pt x="-2628" y="4082"/>
                  <a:pt x="555" y="8856"/>
                </a:cubicBezTo>
                <a:cubicBezTo>
                  <a:pt x="3705" y="13582"/>
                  <a:pt x="14379" y="15058"/>
                  <a:pt x="17529" y="10332"/>
                </a:cubicBezTo>
                <a:cubicBezTo>
                  <a:pt x="18900" y="8275"/>
                  <a:pt x="19638" y="5009"/>
                  <a:pt x="18267" y="2952"/>
                </a:cubicBezTo>
                <a:cubicBezTo>
                  <a:pt x="17228" y="1393"/>
                  <a:pt x="14426" y="2063"/>
                  <a:pt x="13101" y="73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188;p13"/>
          <p:cNvSpPr/>
          <p:nvPr/>
        </p:nvSpPr>
        <p:spPr>
          <a:xfrm>
            <a:off x="6926354" y="3883333"/>
            <a:ext cx="273187" cy="149846"/>
          </a:xfrm>
          <a:custGeom>
            <a:avLst/>
            <a:gdLst/>
            <a:ahLst/>
            <a:cxnLst/>
            <a:rect l="l" t="t" r="r" b="b"/>
            <a:pathLst>
              <a:path w="23574" h="15498" extrusionOk="0">
                <a:moveTo>
                  <a:pt x="11766" y="0"/>
                </a:moveTo>
                <a:cubicBezTo>
                  <a:pt x="9962" y="3609"/>
                  <a:pt x="7239" y="6741"/>
                  <a:pt x="4386" y="9594"/>
                </a:cubicBezTo>
                <a:cubicBezTo>
                  <a:pt x="3372" y="10608"/>
                  <a:pt x="3186" y="12270"/>
                  <a:pt x="2172" y="13284"/>
                </a:cubicBezTo>
                <a:cubicBezTo>
                  <a:pt x="1680" y="13776"/>
                  <a:pt x="0" y="14760"/>
                  <a:pt x="696" y="14760"/>
                </a:cubicBezTo>
                <a:cubicBezTo>
                  <a:pt x="8326" y="14760"/>
                  <a:pt x="15944" y="15498"/>
                  <a:pt x="23574" y="154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Google Shape;189;p13"/>
          <p:cNvSpPr/>
          <p:nvPr/>
        </p:nvSpPr>
        <p:spPr>
          <a:xfrm>
            <a:off x="6729166" y="4154509"/>
            <a:ext cx="521703" cy="98002"/>
          </a:xfrm>
          <a:custGeom>
            <a:avLst/>
            <a:gdLst/>
            <a:ahLst/>
            <a:cxnLst/>
            <a:rect l="l" t="t" r="r" b="b"/>
            <a:pathLst>
              <a:path w="45019" h="10136" extrusionOk="0">
                <a:moveTo>
                  <a:pt x="0" y="0"/>
                </a:moveTo>
                <a:cubicBezTo>
                  <a:pt x="13510" y="6755"/>
                  <a:pt x="34338" y="15847"/>
                  <a:pt x="45019" y="5166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13"/>
          <p:cNvSpPr/>
          <p:nvPr/>
        </p:nvSpPr>
        <p:spPr>
          <a:xfrm>
            <a:off x="7524527" y="3751673"/>
            <a:ext cx="125294" cy="241322"/>
          </a:xfrm>
          <a:custGeom>
            <a:avLst/>
            <a:gdLst/>
            <a:ahLst/>
            <a:cxnLst/>
            <a:rect l="l" t="t" r="r" b="b"/>
            <a:pathLst>
              <a:path w="10812" h="24959" extrusionOk="0">
                <a:moveTo>
                  <a:pt x="1476" y="7712"/>
                </a:moveTo>
                <a:cubicBezTo>
                  <a:pt x="1476" y="5062"/>
                  <a:pt x="1914" y="1170"/>
                  <a:pt x="4428" y="332"/>
                </a:cubicBezTo>
                <a:cubicBezTo>
                  <a:pt x="6422" y="-333"/>
                  <a:pt x="9822" y="507"/>
                  <a:pt x="10332" y="2546"/>
                </a:cubicBezTo>
                <a:cubicBezTo>
                  <a:pt x="12253" y="10231"/>
                  <a:pt x="5602" y="29550"/>
                  <a:pt x="0" y="2394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Google Shape;191;p13"/>
          <p:cNvSpPr/>
          <p:nvPr/>
        </p:nvSpPr>
        <p:spPr>
          <a:xfrm>
            <a:off x="6426112" y="3651527"/>
            <a:ext cx="140556" cy="235781"/>
          </a:xfrm>
          <a:custGeom>
            <a:avLst/>
            <a:gdLst/>
            <a:ahLst/>
            <a:cxnLst/>
            <a:rect l="l" t="t" r="r" b="b"/>
            <a:pathLst>
              <a:path w="12129" h="24386" extrusionOk="0">
                <a:moveTo>
                  <a:pt x="12129" y="6262"/>
                </a:moveTo>
                <a:cubicBezTo>
                  <a:pt x="11048" y="3020"/>
                  <a:pt x="4354" y="-2146"/>
                  <a:pt x="3273" y="1096"/>
                </a:cubicBezTo>
                <a:cubicBezTo>
                  <a:pt x="928" y="8132"/>
                  <a:pt x="-1286" y="16200"/>
                  <a:pt x="1059" y="23236"/>
                </a:cubicBezTo>
                <a:cubicBezTo>
                  <a:pt x="1763" y="25349"/>
                  <a:pt x="6126" y="24073"/>
                  <a:pt x="7701" y="224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Google Shape;192;p13"/>
          <p:cNvSpPr/>
          <p:nvPr/>
        </p:nvSpPr>
        <p:spPr>
          <a:xfrm>
            <a:off x="6809081" y="3601415"/>
            <a:ext cx="191708" cy="67836"/>
          </a:xfrm>
          <a:custGeom>
            <a:avLst/>
            <a:gdLst/>
            <a:ahLst/>
            <a:cxnLst/>
            <a:rect l="l" t="t" r="r" b="b"/>
            <a:pathLst>
              <a:path w="16543" h="7016" extrusionOk="0">
                <a:moveTo>
                  <a:pt x="522" y="1112"/>
                </a:moveTo>
                <a:cubicBezTo>
                  <a:pt x="522" y="2588"/>
                  <a:pt x="-522" y="4496"/>
                  <a:pt x="522" y="5540"/>
                </a:cubicBezTo>
                <a:cubicBezTo>
                  <a:pt x="2018" y="7036"/>
                  <a:pt x="2716" y="-1122"/>
                  <a:pt x="4212" y="374"/>
                </a:cubicBezTo>
                <a:cubicBezTo>
                  <a:pt x="4908" y="1070"/>
                  <a:pt x="3332" y="2886"/>
                  <a:pt x="4212" y="3326"/>
                </a:cubicBezTo>
                <a:cubicBezTo>
                  <a:pt x="5005" y="3723"/>
                  <a:pt x="6706" y="1009"/>
                  <a:pt x="6426" y="1850"/>
                </a:cubicBezTo>
                <a:cubicBezTo>
                  <a:pt x="6029" y="3040"/>
                  <a:pt x="5910" y="5540"/>
                  <a:pt x="7164" y="5540"/>
                </a:cubicBezTo>
                <a:cubicBezTo>
                  <a:pt x="9251" y="5540"/>
                  <a:pt x="9505" y="1112"/>
                  <a:pt x="11592" y="1112"/>
                </a:cubicBezTo>
                <a:cubicBezTo>
                  <a:pt x="12846" y="1112"/>
                  <a:pt x="11934" y="3612"/>
                  <a:pt x="12331" y="4802"/>
                </a:cubicBezTo>
                <a:cubicBezTo>
                  <a:pt x="12785" y="6163"/>
                  <a:pt x="15007" y="1574"/>
                  <a:pt x="16021" y="2588"/>
                </a:cubicBezTo>
                <a:cubicBezTo>
                  <a:pt x="17065" y="3632"/>
                  <a:pt x="16021" y="5540"/>
                  <a:pt x="16021" y="7016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Google Shape;193;p13"/>
          <p:cNvSpPr/>
          <p:nvPr/>
        </p:nvSpPr>
        <p:spPr>
          <a:xfrm>
            <a:off x="7148674" y="3608406"/>
            <a:ext cx="188150" cy="103659"/>
          </a:xfrm>
          <a:custGeom>
            <a:avLst/>
            <a:gdLst/>
            <a:ahLst/>
            <a:cxnLst/>
            <a:rect l="l" t="t" r="r" b="b"/>
            <a:pathLst>
              <a:path w="16236" h="10721" extrusionOk="0">
                <a:moveTo>
                  <a:pt x="0" y="10721"/>
                </a:moveTo>
                <a:cubicBezTo>
                  <a:pt x="1185" y="8351"/>
                  <a:pt x="2114" y="5855"/>
                  <a:pt x="2952" y="3341"/>
                </a:cubicBezTo>
                <a:cubicBezTo>
                  <a:pt x="3300" y="2297"/>
                  <a:pt x="3650" y="-389"/>
                  <a:pt x="4428" y="389"/>
                </a:cubicBezTo>
                <a:cubicBezTo>
                  <a:pt x="5820" y="1781"/>
                  <a:pt x="2668" y="5413"/>
                  <a:pt x="4428" y="6293"/>
                </a:cubicBezTo>
                <a:cubicBezTo>
                  <a:pt x="5984" y="7071"/>
                  <a:pt x="6888" y="1373"/>
                  <a:pt x="8118" y="2603"/>
                </a:cubicBezTo>
                <a:cubicBezTo>
                  <a:pt x="9005" y="3490"/>
                  <a:pt x="7969" y="7180"/>
                  <a:pt x="8856" y="6293"/>
                </a:cubicBezTo>
                <a:cubicBezTo>
                  <a:pt x="10595" y="4554"/>
                  <a:pt x="16236" y="3833"/>
                  <a:pt x="16236" y="6293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Google Shape;194;p13"/>
          <p:cNvSpPr/>
          <p:nvPr/>
        </p:nvSpPr>
        <p:spPr>
          <a:xfrm>
            <a:off x="6806576" y="3212545"/>
            <a:ext cx="427627" cy="328235"/>
          </a:xfrm>
          <a:custGeom>
            <a:avLst/>
            <a:gdLst/>
            <a:ahLst/>
            <a:cxnLst/>
            <a:rect l="l" t="t" r="r" b="b"/>
            <a:pathLst>
              <a:path w="36901" h="33948" extrusionOk="0">
                <a:moveTo>
                  <a:pt x="0" y="33948"/>
                </a:moveTo>
                <a:cubicBezTo>
                  <a:pt x="0" y="28649"/>
                  <a:pt x="2594" y="23326"/>
                  <a:pt x="5904" y="19188"/>
                </a:cubicBezTo>
                <a:cubicBezTo>
                  <a:pt x="7012" y="17803"/>
                  <a:pt x="7173" y="15321"/>
                  <a:pt x="8856" y="14760"/>
                </a:cubicBezTo>
                <a:cubicBezTo>
                  <a:pt x="11890" y="13749"/>
                  <a:pt x="15590" y="16190"/>
                  <a:pt x="18451" y="14760"/>
                </a:cubicBezTo>
                <a:cubicBezTo>
                  <a:pt x="22418" y="12777"/>
                  <a:pt x="23371" y="7380"/>
                  <a:pt x="25831" y="3690"/>
                </a:cubicBezTo>
                <a:cubicBezTo>
                  <a:pt x="27989" y="454"/>
                  <a:pt x="33011" y="0"/>
                  <a:pt x="36901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13"/>
          <p:cNvSpPr/>
          <p:nvPr/>
        </p:nvSpPr>
        <p:spPr>
          <a:xfrm>
            <a:off x="7071703" y="3251956"/>
            <a:ext cx="350645" cy="260282"/>
          </a:xfrm>
          <a:custGeom>
            <a:avLst/>
            <a:gdLst/>
            <a:ahLst/>
            <a:cxnLst/>
            <a:rect l="l" t="t" r="r" b="b"/>
            <a:pathLst>
              <a:path w="30258" h="26920" extrusionOk="0">
                <a:moveTo>
                  <a:pt x="0" y="26920"/>
                </a:moveTo>
                <a:cubicBezTo>
                  <a:pt x="1026" y="22814"/>
                  <a:pt x="3148" y="16588"/>
                  <a:pt x="7380" y="16588"/>
                </a:cubicBezTo>
                <a:cubicBezTo>
                  <a:pt x="9409" y="16588"/>
                  <a:pt x="12067" y="19687"/>
                  <a:pt x="13284" y="18064"/>
                </a:cubicBezTo>
                <a:cubicBezTo>
                  <a:pt x="16682" y="13533"/>
                  <a:pt x="19192" y="8342"/>
                  <a:pt x="22878" y="4042"/>
                </a:cubicBezTo>
                <a:cubicBezTo>
                  <a:pt x="23903" y="2846"/>
                  <a:pt x="24421" y="-352"/>
                  <a:pt x="25830" y="352"/>
                </a:cubicBezTo>
                <a:cubicBezTo>
                  <a:pt x="27417" y="1145"/>
                  <a:pt x="28484" y="3304"/>
                  <a:pt x="30258" y="3304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Google Shape;196;p13"/>
          <p:cNvSpPr/>
          <p:nvPr/>
        </p:nvSpPr>
        <p:spPr>
          <a:xfrm>
            <a:off x="7268402" y="3305313"/>
            <a:ext cx="350656" cy="235472"/>
          </a:xfrm>
          <a:custGeom>
            <a:avLst/>
            <a:gdLst/>
            <a:ahLst/>
            <a:cxnLst/>
            <a:rect l="l" t="t" r="r" b="b"/>
            <a:pathLst>
              <a:path w="30259" h="24354" extrusionOk="0">
                <a:moveTo>
                  <a:pt x="0" y="24354"/>
                </a:moveTo>
                <a:cubicBezTo>
                  <a:pt x="1044" y="21223"/>
                  <a:pt x="2597" y="18244"/>
                  <a:pt x="4428" y="15498"/>
                </a:cubicBezTo>
                <a:cubicBezTo>
                  <a:pt x="5393" y="14051"/>
                  <a:pt x="7340" y="10252"/>
                  <a:pt x="8118" y="11808"/>
                </a:cubicBezTo>
                <a:cubicBezTo>
                  <a:pt x="9202" y="13975"/>
                  <a:pt x="12593" y="15844"/>
                  <a:pt x="14760" y="14760"/>
                </a:cubicBezTo>
                <a:cubicBezTo>
                  <a:pt x="21141" y="11569"/>
                  <a:pt x="23125" y="0"/>
                  <a:pt x="30259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13"/>
          <p:cNvSpPr/>
          <p:nvPr/>
        </p:nvSpPr>
        <p:spPr>
          <a:xfrm>
            <a:off x="6522649" y="4977983"/>
            <a:ext cx="1041480" cy="852812"/>
          </a:xfrm>
          <a:custGeom>
            <a:avLst/>
            <a:gdLst/>
            <a:ahLst/>
            <a:cxnLst/>
            <a:rect l="l" t="t" r="r" b="b"/>
            <a:pathLst>
              <a:path w="89872" h="88203" extrusionOk="0">
                <a:moveTo>
                  <a:pt x="37630" y="2872"/>
                </a:moveTo>
                <a:cubicBezTo>
                  <a:pt x="28828" y="2872"/>
                  <a:pt x="20237" y="8457"/>
                  <a:pt x="14013" y="14681"/>
                </a:cubicBezTo>
                <a:cubicBezTo>
                  <a:pt x="12030" y="16664"/>
                  <a:pt x="8258" y="17186"/>
                  <a:pt x="7371" y="19847"/>
                </a:cubicBezTo>
                <a:cubicBezTo>
                  <a:pt x="2285" y="35104"/>
                  <a:pt x="-2881" y="52561"/>
                  <a:pt x="2205" y="67818"/>
                </a:cubicBezTo>
                <a:cubicBezTo>
                  <a:pt x="5660" y="78182"/>
                  <a:pt x="18175" y="84356"/>
                  <a:pt x="28773" y="87006"/>
                </a:cubicBezTo>
                <a:cubicBezTo>
                  <a:pt x="33785" y="88259"/>
                  <a:pt x="39137" y="86435"/>
                  <a:pt x="44272" y="87006"/>
                </a:cubicBezTo>
                <a:cubicBezTo>
                  <a:pt x="48924" y="87523"/>
                  <a:pt x="53704" y="88662"/>
                  <a:pt x="58294" y="87744"/>
                </a:cubicBezTo>
                <a:cubicBezTo>
                  <a:pt x="80625" y="83278"/>
                  <a:pt x="94076" y="48583"/>
                  <a:pt x="88553" y="26489"/>
                </a:cubicBezTo>
                <a:cubicBezTo>
                  <a:pt x="86548" y="18470"/>
                  <a:pt x="80670" y="11147"/>
                  <a:pt x="73792" y="6562"/>
                </a:cubicBezTo>
                <a:cubicBezTo>
                  <a:pt x="69617" y="3779"/>
                  <a:pt x="63792" y="5197"/>
                  <a:pt x="59032" y="3610"/>
                </a:cubicBezTo>
                <a:cubicBezTo>
                  <a:pt x="51794" y="1197"/>
                  <a:pt x="41549" y="-2523"/>
                  <a:pt x="36154" y="2872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Google Shape;198;p13"/>
          <p:cNvSpPr/>
          <p:nvPr/>
        </p:nvSpPr>
        <p:spPr>
          <a:xfrm>
            <a:off x="6826431" y="5158045"/>
            <a:ext cx="229325" cy="139423"/>
          </a:xfrm>
          <a:custGeom>
            <a:avLst/>
            <a:gdLst/>
            <a:ahLst/>
            <a:cxnLst/>
            <a:rect l="l" t="t" r="r" b="b"/>
            <a:pathLst>
              <a:path w="19789" h="14420" extrusionOk="0">
                <a:moveTo>
                  <a:pt x="6249" y="1225"/>
                </a:moveTo>
                <a:cubicBezTo>
                  <a:pt x="2769" y="3544"/>
                  <a:pt x="-979" y="8327"/>
                  <a:pt x="344" y="12295"/>
                </a:cubicBezTo>
                <a:cubicBezTo>
                  <a:pt x="1214" y="14905"/>
                  <a:pt x="5750" y="13319"/>
                  <a:pt x="8463" y="13771"/>
                </a:cubicBezTo>
                <a:cubicBezTo>
                  <a:pt x="12175" y="14390"/>
                  <a:pt x="18343" y="15127"/>
                  <a:pt x="19533" y="11557"/>
                </a:cubicBezTo>
                <a:cubicBezTo>
                  <a:pt x="21496" y="5667"/>
                  <a:pt x="8424" y="-3165"/>
                  <a:pt x="4034" y="122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Google Shape;199;p13"/>
          <p:cNvSpPr/>
          <p:nvPr/>
        </p:nvSpPr>
        <p:spPr>
          <a:xfrm>
            <a:off x="7157532" y="5191300"/>
            <a:ext cx="221467" cy="128817"/>
          </a:xfrm>
          <a:custGeom>
            <a:avLst/>
            <a:gdLst/>
            <a:ahLst/>
            <a:cxnLst/>
            <a:rect l="l" t="t" r="r" b="b"/>
            <a:pathLst>
              <a:path w="19111" h="13323" extrusionOk="0">
                <a:moveTo>
                  <a:pt x="15315" y="0"/>
                </a:moveTo>
                <a:cubicBezTo>
                  <a:pt x="9577" y="0"/>
                  <a:pt x="-2628" y="4082"/>
                  <a:pt x="555" y="8856"/>
                </a:cubicBezTo>
                <a:cubicBezTo>
                  <a:pt x="3705" y="13582"/>
                  <a:pt x="14379" y="15058"/>
                  <a:pt x="17529" y="10332"/>
                </a:cubicBezTo>
                <a:cubicBezTo>
                  <a:pt x="18900" y="8275"/>
                  <a:pt x="19638" y="5009"/>
                  <a:pt x="18267" y="2952"/>
                </a:cubicBezTo>
                <a:cubicBezTo>
                  <a:pt x="17228" y="1393"/>
                  <a:pt x="14426" y="2063"/>
                  <a:pt x="13101" y="73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Google Shape;200;p13"/>
          <p:cNvSpPr/>
          <p:nvPr/>
        </p:nvSpPr>
        <p:spPr>
          <a:xfrm>
            <a:off x="6958301" y="5363607"/>
            <a:ext cx="273187" cy="149846"/>
          </a:xfrm>
          <a:custGeom>
            <a:avLst/>
            <a:gdLst/>
            <a:ahLst/>
            <a:cxnLst/>
            <a:rect l="l" t="t" r="r" b="b"/>
            <a:pathLst>
              <a:path w="23574" h="15498" extrusionOk="0">
                <a:moveTo>
                  <a:pt x="11766" y="0"/>
                </a:moveTo>
                <a:cubicBezTo>
                  <a:pt x="9962" y="3609"/>
                  <a:pt x="7239" y="6741"/>
                  <a:pt x="4386" y="9594"/>
                </a:cubicBezTo>
                <a:cubicBezTo>
                  <a:pt x="3372" y="10608"/>
                  <a:pt x="3186" y="12270"/>
                  <a:pt x="2172" y="13284"/>
                </a:cubicBezTo>
                <a:cubicBezTo>
                  <a:pt x="1680" y="13776"/>
                  <a:pt x="0" y="14760"/>
                  <a:pt x="696" y="14760"/>
                </a:cubicBezTo>
                <a:cubicBezTo>
                  <a:pt x="8326" y="14760"/>
                  <a:pt x="15944" y="15498"/>
                  <a:pt x="23574" y="154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Google Shape;201;p13"/>
          <p:cNvSpPr/>
          <p:nvPr/>
        </p:nvSpPr>
        <p:spPr>
          <a:xfrm>
            <a:off x="6761112" y="5634783"/>
            <a:ext cx="521703" cy="98002"/>
          </a:xfrm>
          <a:custGeom>
            <a:avLst/>
            <a:gdLst/>
            <a:ahLst/>
            <a:cxnLst/>
            <a:rect l="l" t="t" r="r" b="b"/>
            <a:pathLst>
              <a:path w="45019" h="10136" extrusionOk="0">
                <a:moveTo>
                  <a:pt x="0" y="0"/>
                </a:moveTo>
                <a:cubicBezTo>
                  <a:pt x="13510" y="6755"/>
                  <a:pt x="34338" y="15847"/>
                  <a:pt x="45019" y="5166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Google Shape;202;p13"/>
          <p:cNvSpPr/>
          <p:nvPr/>
        </p:nvSpPr>
        <p:spPr>
          <a:xfrm>
            <a:off x="7556473" y="5231947"/>
            <a:ext cx="125294" cy="241322"/>
          </a:xfrm>
          <a:custGeom>
            <a:avLst/>
            <a:gdLst/>
            <a:ahLst/>
            <a:cxnLst/>
            <a:rect l="l" t="t" r="r" b="b"/>
            <a:pathLst>
              <a:path w="10812" h="24959" extrusionOk="0">
                <a:moveTo>
                  <a:pt x="1476" y="7712"/>
                </a:moveTo>
                <a:cubicBezTo>
                  <a:pt x="1476" y="5062"/>
                  <a:pt x="1914" y="1170"/>
                  <a:pt x="4428" y="332"/>
                </a:cubicBezTo>
                <a:cubicBezTo>
                  <a:pt x="6422" y="-333"/>
                  <a:pt x="9822" y="507"/>
                  <a:pt x="10332" y="2546"/>
                </a:cubicBezTo>
                <a:cubicBezTo>
                  <a:pt x="12253" y="10231"/>
                  <a:pt x="5602" y="29550"/>
                  <a:pt x="0" y="2394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Google Shape;203;p13"/>
          <p:cNvSpPr/>
          <p:nvPr/>
        </p:nvSpPr>
        <p:spPr>
          <a:xfrm>
            <a:off x="6458057" y="5131800"/>
            <a:ext cx="140556" cy="235781"/>
          </a:xfrm>
          <a:custGeom>
            <a:avLst/>
            <a:gdLst/>
            <a:ahLst/>
            <a:cxnLst/>
            <a:rect l="l" t="t" r="r" b="b"/>
            <a:pathLst>
              <a:path w="12129" h="24386" extrusionOk="0">
                <a:moveTo>
                  <a:pt x="12129" y="6262"/>
                </a:moveTo>
                <a:cubicBezTo>
                  <a:pt x="11048" y="3020"/>
                  <a:pt x="4354" y="-2146"/>
                  <a:pt x="3273" y="1096"/>
                </a:cubicBezTo>
                <a:cubicBezTo>
                  <a:pt x="928" y="8132"/>
                  <a:pt x="-1286" y="16200"/>
                  <a:pt x="1059" y="23236"/>
                </a:cubicBezTo>
                <a:cubicBezTo>
                  <a:pt x="1763" y="25349"/>
                  <a:pt x="6126" y="24073"/>
                  <a:pt x="7701" y="224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Google Shape;204;p13"/>
          <p:cNvSpPr/>
          <p:nvPr/>
        </p:nvSpPr>
        <p:spPr>
          <a:xfrm>
            <a:off x="6841026" y="5081689"/>
            <a:ext cx="191708" cy="67836"/>
          </a:xfrm>
          <a:custGeom>
            <a:avLst/>
            <a:gdLst/>
            <a:ahLst/>
            <a:cxnLst/>
            <a:rect l="l" t="t" r="r" b="b"/>
            <a:pathLst>
              <a:path w="16543" h="7016" extrusionOk="0">
                <a:moveTo>
                  <a:pt x="522" y="1112"/>
                </a:moveTo>
                <a:cubicBezTo>
                  <a:pt x="522" y="2588"/>
                  <a:pt x="-522" y="4496"/>
                  <a:pt x="522" y="5540"/>
                </a:cubicBezTo>
                <a:cubicBezTo>
                  <a:pt x="2018" y="7036"/>
                  <a:pt x="2716" y="-1122"/>
                  <a:pt x="4212" y="374"/>
                </a:cubicBezTo>
                <a:cubicBezTo>
                  <a:pt x="4908" y="1070"/>
                  <a:pt x="3332" y="2886"/>
                  <a:pt x="4212" y="3326"/>
                </a:cubicBezTo>
                <a:cubicBezTo>
                  <a:pt x="5005" y="3723"/>
                  <a:pt x="6706" y="1009"/>
                  <a:pt x="6426" y="1850"/>
                </a:cubicBezTo>
                <a:cubicBezTo>
                  <a:pt x="6029" y="3040"/>
                  <a:pt x="5910" y="5540"/>
                  <a:pt x="7164" y="5540"/>
                </a:cubicBezTo>
                <a:cubicBezTo>
                  <a:pt x="9251" y="5540"/>
                  <a:pt x="9505" y="1112"/>
                  <a:pt x="11592" y="1112"/>
                </a:cubicBezTo>
                <a:cubicBezTo>
                  <a:pt x="12846" y="1112"/>
                  <a:pt x="11934" y="3612"/>
                  <a:pt x="12331" y="4802"/>
                </a:cubicBezTo>
                <a:cubicBezTo>
                  <a:pt x="12785" y="6163"/>
                  <a:pt x="15007" y="1574"/>
                  <a:pt x="16021" y="2588"/>
                </a:cubicBezTo>
                <a:cubicBezTo>
                  <a:pt x="17065" y="3632"/>
                  <a:pt x="16021" y="5540"/>
                  <a:pt x="16021" y="7016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Google Shape;205;p13"/>
          <p:cNvSpPr/>
          <p:nvPr/>
        </p:nvSpPr>
        <p:spPr>
          <a:xfrm>
            <a:off x="7180619" y="5088680"/>
            <a:ext cx="188150" cy="103659"/>
          </a:xfrm>
          <a:custGeom>
            <a:avLst/>
            <a:gdLst/>
            <a:ahLst/>
            <a:cxnLst/>
            <a:rect l="l" t="t" r="r" b="b"/>
            <a:pathLst>
              <a:path w="16236" h="10721" extrusionOk="0">
                <a:moveTo>
                  <a:pt x="0" y="10721"/>
                </a:moveTo>
                <a:cubicBezTo>
                  <a:pt x="1185" y="8351"/>
                  <a:pt x="2114" y="5855"/>
                  <a:pt x="2952" y="3341"/>
                </a:cubicBezTo>
                <a:cubicBezTo>
                  <a:pt x="3300" y="2297"/>
                  <a:pt x="3650" y="-389"/>
                  <a:pt x="4428" y="389"/>
                </a:cubicBezTo>
                <a:cubicBezTo>
                  <a:pt x="5820" y="1781"/>
                  <a:pt x="2668" y="5413"/>
                  <a:pt x="4428" y="6293"/>
                </a:cubicBezTo>
                <a:cubicBezTo>
                  <a:pt x="5984" y="7071"/>
                  <a:pt x="6888" y="1373"/>
                  <a:pt x="8118" y="2603"/>
                </a:cubicBezTo>
                <a:cubicBezTo>
                  <a:pt x="9005" y="3490"/>
                  <a:pt x="7969" y="7180"/>
                  <a:pt x="8856" y="6293"/>
                </a:cubicBezTo>
                <a:cubicBezTo>
                  <a:pt x="10595" y="4554"/>
                  <a:pt x="16236" y="3833"/>
                  <a:pt x="16236" y="6293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Google Shape;206;p13"/>
          <p:cNvSpPr/>
          <p:nvPr/>
        </p:nvSpPr>
        <p:spPr>
          <a:xfrm>
            <a:off x="6838521" y="4692819"/>
            <a:ext cx="427627" cy="328235"/>
          </a:xfrm>
          <a:custGeom>
            <a:avLst/>
            <a:gdLst/>
            <a:ahLst/>
            <a:cxnLst/>
            <a:rect l="l" t="t" r="r" b="b"/>
            <a:pathLst>
              <a:path w="36901" h="33948" extrusionOk="0">
                <a:moveTo>
                  <a:pt x="0" y="33948"/>
                </a:moveTo>
                <a:cubicBezTo>
                  <a:pt x="0" y="28649"/>
                  <a:pt x="2594" y="23326"/>
                  <a:pt x="5904" y="19188"/>
                </a:cubicBezTo>
                <a:cubicBezTo>
                  <a:pt x="7012" y="17803"/>
                  <a:pt x="7173" y="15321"/>
                  <a:pt x="8856" y="14760"/>
                </a:cubicBezTo>
                <a:cubicBezTo>
                  <a:pt x="11890" y="13749"/>
                  <a:pt x="15590" y="16190"/>
                  <a:pt x="18451" y="14760"/>
                </a:cubicBezTo>
                <a:cubicBezTo>
                  <a:pt x="22418" y="12777"/>
                  <a:pt x="23371" y="7380"/>
                  <a:pt x="25831" y="3690"/>
                </a:cubicBezTo>
                <a:cubicBezTo>
                  <a:pt x="27989" y="454"/>
                  <a:pt x="33011" y="0"/>
                  <a:pt x="36901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Google Shape;207;p13"/>
          <p:cNvSpPr/>
          <p:nvPr/>
        </p:nvSpPr>
        <p:spPr>
          <a:xfrm>
            <a:off x="7103649" y="4732230"/>
            <a:ext cx="350645" cy="260282"/>
          </a:xfrm>
          <a:custGeom>
            <a:avLst/>
            <a:gdLst/>
            <a:ahLst/>
            <a:cxnLst/>
            <a:rect l="l" t="t" r="r" b="b"/>
            <a:pathLst>
              <a:path w="30258" h="26920" extrusionOk="0">
                <a:moveTo>
                  <a:pt x="0" y="26920"/>
                </a:moveTo>
                <a:cubicBezTo>
                  <a:pt x="1026" y="22814"/>
                  <a:pt x="3148" y="16588"/>
                  <a:pt x="7380" y="16588"/>
                </a:cubicBezTo>
                <a:cubicBezTo>
                  <a:pt x="9409" y="16588"/>
                  <a:pt x="12067" y="19687"/>
                  <a:pt x="13284" y="18064"/>
                </a:cubicBezTo>
                <a:cubicBezTo>
                  <a:pt x="16682" y="13533"/>
                  <a:pt x="19192" y="8342"/>
                  <a:pt x="22878" y="4042"/>
                </a:cubicBezTo>
                <a:cubicBezTo>
                  <a:pt x="23903" y="2846"/>
                  <a:pt x="24421" y="-352"/>
                  <a:pt x="25830" y="352"/>
                </a:cubicBezTo>
                <a:cubicBezTo>
                  <a:pt x="27417" y="1145"/>
                  <a:pt x="28484" y="3304"/>
                  <a:pt x="30258" y="3304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Google Shape;208;p13"/>
          <p:cNvSpPr/>
          <p:nvPr/>
        </p:nvSpPr>
        <p:spPr>
          <a:xfrm>
            <a:off x="7300348" y="4785587"/>
            <a:ext cx="350656" cy="235472"/>
          </a:xfrm>
          <a:custGeom>
            <a:avLst/>
            <a:gdLst/>
            <a:ahLst/>
            <a:cxnLst/>
            <a:rect l="l" t="t" r="r" b="b"/>
            <a:pathLst>
              <a:path w="30259" h="24354" extrusionOk="0">
                <a:moveTo>
                  <a:pt x="0" y="24354"/>
                </a:moveTo>
                <a:cubicBezTo>
                  <a:pt x="1044" y="21223"/>
                  <a:pt x="2597" y="18244"/>
                  <a:pt x="4428" y="15498"/>
                </a:cubicBezTo>
                <a:cubicBezTo>
                  <a:pt x="5393" y="14051"/>
                  <a:pt x="7340" y="10252"/>
                  <a:pt x="8118" y="11808"/>
                </a:cubicBezTo>
                <a:cubicBezTo>
                  <a:pt x="9202" y="13975"/>
                  <a:pt x="12593" y="15844"/>
                  <a:pt x="14760" y="14760"/>
                </a:cubicBezTo>
                <a:cubicBezTo>
                  <a:pt x="21141" y="11569"/>
                  <a:pt x="23125" y="0"/>
                  <a:pt x="30259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13"/>
          <p:cNvSpPr/>
          <p:nvPr/>
        </p:nvSpPr>
        <p:spPr>
          <a:xfrm>
            <a:off x="6864178" y="5220889"/>
            <a:ext cx="51313" cy="71355"/>
          </a:xfrm>
          <a:custGeom>
            <a:avLst/>
            <a:gdLst/>
            <a:ahLst/>
            <a:cxnLst/>
            <a:rect l="l" t="t" r="r" b="b"/>
            <a:pathLst>
              <a:path w="4428" h="7380" extrusionOk="0">
                <a:moveTo>
                  <a:pt x="0" y="0"/>
                </a:moveTo>
                <a:cubicBezTo>
                  <a:pt x="2869" y="0"/>
                  <a:pt x="4428" y="4511"/>
                  <a:pt x="4428" y="738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13"/>
          <p:cNvSpPr/>
          <p:nvPr/>
        </p:nvSpPr>
        <p:spPr>
          <a:xfrm>
            <a:off x="7223380" y="5220888"/>
            <a:ext cx="38775" cy="92761"/>
          </a:xfrm>
          <a:custGeom>
            <a:avLst/>
            <a:gdLst/>
            <a:ahLst/>
            <a:cxnLst/>
            <a:rect l="l" t="t" r="r" b="b"/>
            <a:pathLst>
              <a:path w="3346" h="9594" extrusionOk="0">
                <a:moveTo>
                  <a:pt x="0" y="0"/>
                </a:moveTo>
                <a:cubicBezTo>
                  <a:pt x="2731" y="1821"/>
                  <a:pt x="4535" y="7273"/>
                  <a:pt x="2214" y="9594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1" name="Google Shape;211;p13"/>
          <p:cNvGrpSpPr/>
          <p:nvPr/>
        </p:nvGrpSpPr>
        <p:grpSpPr>
          <a:xfrm>
            <a:off x="10847734" y="1878262"/>
            <a:ext cx="1260826" cy="809191"/>
            <a:chOff x="15197523" y="927029"/>
            <a:chExt cx="1492885" cy="956766"/>
          </a:xfrm>
        </p:grpSpPr>
        <p:sp>
          <p:nvSpPr>
            <p:cNvPr id="212" name="Google Shape;212;p13"/>
            <p:cNvSpPr/>
            <p:nvPr/>
          </p:nvSpPr>
          <p:spPr>
            <a:xfrm>
              <a:off x="15244916" y="1257994"/>
              <a:ext cx="764137" cy="625800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3"/>
            <p:cNvSpPr/>
            <p:nvPr/>
          </p:nvSpPr>
          <p:spPr>
            <a:xfrm>
              <a:off x="15467805" y="1390117"/>
              <a:ext cx="168256" cy="10231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13"/>
            <p:cNvSpPr/>
            <p:nvPr/>
          </p:nvSpPr>
          <p:spPr>
            <a:xfrm>
              <a:off x="15710740" y="1414519"/>
              <a:ext cx="162491" cy="9452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13"/>
            <p:cNvSpPr/>
            <p:nvPr/>
          </p:nvSpPr>
          <p:spPr>
            <a:xfrm>
              <a:off x="15564560" y="1540952"/>
              <a:ext cx="200438" cy="109958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Google Shape;216;p13"/>
            <p:cNvSpPr/>
            <p:nvPr/>
          </p:nvSpPr>
          <p:spPr>
            <a:xfrm>
              <a:off x="15419880" y="1739931"/>
              <a:ext cx="382774" cy="71915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13"/>
            <p:cNvSpPr/>
            <p:nvPr/>
          </p:nvSpPr>
          <p:spPr>
            <a:xfrm>
              <a:off x="16003449" y="1444344"/>
              <a:ext cx="91929" cy="177084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8" name="Google Shape;218;p13"/>
            <p:cNvSpPr/>
            <p:nvPr/>
          </p:nvSpPr>
          <p:spPr>
            <a:xfrm>
              <a:off x="15197523" y="1370859"/>
              <a:ext cx="103127" cy="17301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9" name="Google Shape;219;p13"/>
            <p:cNvSpPr/>
            <p:nvPr/>
          </p:nvSpPr>
          <p:spPr>
            <a:xfrm>
              <a:off x="15478515" y="1334089"/>
              <a:ext cx="140657" cy="49779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0" name="Google Shape;220;p13"/>
            <p:cNvSpPr/>
            <p:nvPr/>
          </p:nvSpPr>
          <p:spPr>
            <a:xfrm>
              <a:off x="15727679" y="1339220"/>
              <a:ext cx="138047" cy="7606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" name="Google Shape;221;p13"/>
            <p:cNvSpPr/>
            <p:nvPr/>
          </p:nvSpPr>
          <p:spPr>
            <a:xfrm>
              <a:off x="15476677" y="1048750"/>
              <a:ext cx="313751" cy="240861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2" name="Google Shape;222;p13"/>
            <p:cNvSpPr/>
            <p:nvPr/>
          </p:nvSpPr>
          <p:spPr>
            <a:xfrm>
              <a:off x="15671206" y="1077668"/>
              <a:ext cx="257269" cy="19099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13"/>
            <p:cNvSpPr/>
            <p:nvPr/>
          </p:nvSpPr>
          <p:spPr>
            <a:xfrm>
              <a:off x="15815527" y="1116820"/>
              <a:ext cx="257277" cy="172792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3"/>
            <p:cNvSpPr/>
            <p:nvPr/>
          </p:nvSpPr>
          <p:spPr>
            <a:xfrm>
              <a:off x="15495501" y="1436230"/>
              <a:ext cx="37649" cy="52361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" name="Google Shape;225;p13"/>
            <p:cNvSpPr/>
            <p:nvPr/>
          </p:nvSpPr>
          <p:spPr>
            <a:xfrm>
              <a:off x="15759053" y="1436230"/>
              <a:ext cx="28449" cy="68069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" name="Google Shape;226;p13"/>
            <p:cNvSpPr/>
            <p:nvPr/>
          </p:nvSpPr>
          <p:spPr>
            <a:xfrm>
              <a:off x="15725283" y="1444747"/>
              <a:ext cx="47682" cy="53716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3"/>
            <p:cNvSpPr/>
            <p:nvPr/>
          </p:nvSpPr>
          <p:spPr>
            <a:xfrm>
              <a:off x="15480738" y="1447367"/>
              <a:ext cx="43397" cy="42002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3"/>
            <p:cNvSpPr/>
            <p:nvPr/>
          </p:nvSpPr>
          <p:spPr>
            <a:xfrm>
              <a:off x="15763709" y="927029"/>
              <a:ext cx="926700" cy="455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3155" tIns="93155" rIns="93155" bIns="93155" anchor="ctr" anchorCtr="0">
              <a:noAutofit/>
            </a:bodyPr>
            <a:lstStyle/>
            <a:p>
              <a:pPr marL="0" marR="0" lvl="0" indent="0" algn="l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80" charset="-128"/>
                  <a:cs typeface="Arial"/>
                  <a:sym typeface="Arial"/>
                </a:rPr>
                <a:t>GSM!</a:t>
              </a: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10883052" y="2852936"/>
            <a:ext cx="1260826" cy="809191"/>
            <a:chOff x="15197523" y="927029"/>
            <a:chExt cx="1492885" cy="956766"/>
          </a:xfrm>
        </p:grpSpPr>
        <p:sp>
          <p:nvSpPr>
            <p:cNvPr id="230" name="Google Shape;230;p13"/>
            <p:cNvSpPr/>
            <p:nvPr/>
          </p:nvSpPr>
          <p:spPr>
            <a:xfrm>
              <a:off x="15244916" y="1257994"/>
              <a:ext cx="764137" cy="625800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1" name="Google Shape;231;p13"/>
            <p:cNvSpPr/>
            <p:nvPr/>
          </p:nvSpPr>
          <p:spPr>
            <a:xfrm>
              <a:off x="15467805" y="1390117"/>
              <a:ext cx="168256" cy="10231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15710740" y="1414519"/>
              <a:ext cx="162491" cy="9452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15564560" y="1540952"/>
              <a:ext cx="200438" cy="109958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15419880" y="1739931"/>
              <a:ext cx="382774" cy="71915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16003449" y="1444344"/>
              <a:ext cx="91929" cy="177084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15197523" y="1370859"/>
              <a:ext cx="103127" cy="17301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15478515" y="1334089"/>
              <a:ext cx="140657" cy="49779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15727679" y="1339220"/>
              <a:ext cx="138047" cy="7606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9" name="Google Shape;239;p13"/>
            <p:cNvSpPr/>
            <p:nvPr/>
          </p:nvSpPr>
          <p:spPr>
            <a:xfrm>
              <a:off x="15476677" y="1048750"/>
              <a:ext cx="313751" cy="240861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0" name="Google Shape;240;p13"/>
            <p:cNvSpPr/>
            <p:nvPr/>
          </p:nvSpPr>
          <p:spPr>
            <a:xfrm>
              <a:off x="15671206" y="1077668"/>
              <a:ext cx="257269" cy="19099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1" name="Google Shape;241;p13"/>
            <p:cNvSpPr/>
            <p:nvPr/>
          </p:nvSpPr>
          <p:spPr>
            <a:xfrm>
              <a:off x="15815527" y="1116820"/>
              <a:ext cx="257277" cy="172792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2" name="Google Shape;242;p13"/>
            <p:cNvSpPr/>
            <p:nvPr/>
          </p:nvSpPr>
          <p:spPr>
            <a:xfrm>
              <a:off x="15495501" y="1436230"/>
              <a:ext cx="37649" cy="52361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3" name="Google Shape;243;p13"/>
            <p:cNvSpPr/>
            <p:nvPr/>
          </p:nvSpPr>
          <p:spPr>
            <a:xfrm>
              <a:off x="15759053" y="1436230"/>
              <a:ext cx="28449" cy="68069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4" name="Google Shape;244;p13"/>
            <p:cNvSpPr/>
            <p:nvPr/>
          </p:nvSpPr>
          <p:spPr>
            <a:xfrm>
              <a:off x="15725283" y="1444747"/>
              <a:ext cx="47682" cy="53716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" name="Google Shape;245;p13"/>
            <p:cNvSpPr/>
            <p:nvPr/>
          </p:nvSpPr>
          <p:spPr>
            <a:xfrm>
              <a:off x="15480738" y="1447367"/>
              <a:ext cx="43397" cy="42002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" name="Google Shape;246;p13"/>
            <p:cNvSpPr/>
            <p:nvPr/>
          </p:nvSpPr>
          <p:spPr>
            <a:xfrm>
              <a:off x="15763709" y="927029"/>
              <a:ext cx="926700" cy="455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3155" tIns="93155" rIns="93155" bIns="93155" anchor="ctr" anchorCtr="0">
              <a:noAutofit/>
            </a:bodyPr>
            <a:lstStyle/>
            <a:p>
              <a:pPr marL="0" marR="0" lvl="0" indent="0" algn="l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80" charset="-128"/>
                  <a:cs typeface="Arial"/>
                  <a:sym typeface="Arial"/>
                </a:rPr>
                <a:t>Bananas!</a:t>
              </a: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>
            <a:off x="9147250" y="5634792"/>
            <a:ext cx="1184003" cy="763399"/>
            <a:chOff x="15197523" y="927029"/>
            <a:chExt cx="1492885" cy="956766"/>
          </a:xfrm>
        </p:grpSpPr>
        <p:sp>
          <p:nvSpPr>
            <p:cNvPr id="248" name="Google Shape;248;p13"/>
            <p:cNvSpPr/>
            <p:nvPr/>
          </p:nvSpPr>
          <p:spPr>
            <a:xfrm>
              <a:off x="15244916" y="1257994"/>
              <a:ext cx="764137" cy="625800"/>
            </a:xfrm>
            <a:custGeom>
              <a:avLst/>
              <a:gdLst/>
              <a:ahLst/>
              <a:cxnLst/>
              <a:rect l="l" t="t" r="r" b="b"/>
              <a:pathLst>
                <a:path w="89872" h="88203" extrusionOk="0">
                  <a:moveTo>
                    <a:pt x="37630" y="2872"/>
                  </a:moveTo>
                  <a:cubicBezTo>
                    <a:pt x="28828" y="2872"/>
                    <a:pt x="20237" y="8457"/>
                    <a:pt x="14013" y="14681"/>
                  </a:cubicBezTo>
                  <a:cubicBezTo>
                    <a:pt x="12030" y="16664"/>
                    <a:pt x="8258" y="17186"/>
                    <a:pt x="7371" y="19847"/>
                  </a:cubicBezTo>
                  <a:cubicBezTo>
                    <a:pt x="2285" y="35104"/>
                    <a:pt x="-2881" y="52561"/>
                    <a:pt x="2205" y="67818"/>
                  </a:cubicBezTo>
                  <a:cubicBezTo>
                    <a:pt x="5660" y="78182"/>
                    <a:pt x="18175" y="84356"/>
                    <a:pt x="28773" y="87006"/>
                  </a:cubicBezTo>
                  <a:cubicBezTo>
                    <a:pt x="33785" y="88259"/>
                    <a:pt x="39137" y="86435"/>
                    <a:pt x="44272" y="87006"/>
                  </a:cubicBezTo>
                  <a:cubicBezTo>
                    <a:pt x="48924" y="87523"/>
                    <a:pt x="53704" y="88662"/>
                    <a:pt x="58294" y="87744"/>
                  </a:cubicBezTo>
                  <a:cubicBezTo>
                    <a:pt x="80625" y="83278"/>
                    <a:pt x="94076" y="48583"/>
                    <a:pt x="88553" y="26489"/>
                  </a:cubicBezTo>
                  <a:cubicBezTo>
                    <a:pt x="86548" y="18470"/>
                    <a:pt x="80670" y="11147"/>
                    <a:pt x="73792" y="6562"/>
                  </a:cubicBezTo>
                  <a:cubicBezTo>
                    <a:pt x="69617" y="3779"/>
                    <a:pt x="63792" y="5197"/>
                    <a:pt x="59032" y="3610"/>
                  </a:cubicBezTo>
                  <a:cubicBezTo>
                    <a:pt x="51794" y="1197"/>
                    <a:pt x="41549" y="-2523"/>
                    <a:pt x="36154" y="287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9" name="Google Shape;249;p13"/>
            <p:cNvSpPr/>
            <p:nvPr/>
          </p:nvSpPr>
          <p:spPr>
            <a:xfrm>
              <a:off x="15467805" y="1390117"/>
              <a:ext cx="168256" cy="102310"/>
            </a:xfrm>
            <a:custGeom>
              <a:avLst/>
              <a:gdLst/>
              <a:ahLst/>
              <a:cxnLst/>
              <a:rect l="l" t="t" r="r" b="b"/>
              <a:pathLst>
                <a:path w="19789" h="14420" extrusionOk="0">
                  <a:moveTo>
                    <a:pt x="6249" y="1225"/>
                  </a:moveTo>
                  <a:cubicBezTo>
                    <a:pt x="2769" y="3544"/>
                    <a:pt x="-979" y="8327"/>
                    <a:pt x="344" y="12295"/>
                  </a:cubicBezTo>
                  <a:cubicBezTo>
                    <a:pt x="1214" y="14905"/>
                    <a:pt x="5750" y="13319"/>
                    <a:pt x="8463" y="13771"/>
                  </a:cubicBezTo>
                  <a:cubicBezTo>
                    <a:pt x="12175" y="14390"/>
                    <a:pt x="18343" y="15127"/>
                    <a:pt x="19533" y="11557"/>
                  </a:cubicBezTo>
                  <a:cubicBezTo>
                    <a:pt x="21496" y="5667"/>
                    <a:pt x="8424" y="-3165"/>
                    <a:pt x="4034" y="122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" name="Google Shape;250;p13"/>
            <p:cNvSpPr/>
            <p:nvPr/>
          </p:nvSpPr>
          <p:spPr>
            <a:xfrm>
              <a:off x="15710740" y="1414519"/>
              <a:ext cx="162491" cy="94527"/>
            </a:xfrm>
            <a:custGeom>
              <a:avLst/>
              <a:gdLst/>
              <a:ahLst/>
              <a:cxnLst/>
              <a:rect l="l" t="t" r="r" b="b"/>
              <a:pathLst>
                <a:path w="19111" h="13323" extrusionOk="0">
                  <a:moveTo>
                    <a:pt x="15315" y="0"/>
                  </a:moveTo>
                  <a:cubicBezTo>
                    <a:pt x="9577" y="0"/>
                    <a:pt x="-2628" y="4082"/>
                    <a:pt x="555" y="8856"/>
                  </a:cubicBezTo>
                  <a:cubicBezTo>
                    <a:pt x="3705" y="13582"/>
                    <a:pt x="14379" y="15058"/>
                    <a:pt x="17529" y="10332"/>
                  </a:cubicBezTo>
                  <a:cubicBezTo>
                    <a:pt x="18900" y="8275"/>
                    <a:pt x="19638" y="5009"/>
                    <a:pt x="18267" y="2952"/>
                  </a:cubicBezTo>
                  <a:cubicBezTo>
                    <a:pt x="17228" y="1393"/>
                    <a:pt x="14426" y="2063"/>
                    <a:pt x="13101" y="73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13"/>
            <p:cNvSpPr/>
            <p:nvPr/>
          </p:nvSpPr>
          <p:spPr>
            <a:xfrm>
              <a:off x="15564560" y="1540952"/>
              <a:ext cx="200438" cy="109958"/>
            </a:xfrm>
            <a:custGeom>
              <a:avLst/>
              <a:gdLst/>
              <a:ahLst/>
              <a:cxnLst/>
              <a:rect l="l" t="t" r="r" b="b"/>
              <a:pathLst>
                <a:path w="23574" h="15498" extrusionOk="0">
                  <a:moveTo>
                    <a:pt x="11766" y="0"/>
                  </a:moveTo>
                  <a:cubicBezTo>
                    <a:pt x="9962" y="3609"/>
                    <a:pt x="7239" y="6741"/>
                    <a:pt x="4386" y="9594"/>
                  </a:cubicBezTo>
                  <a:cubicBezTo>
                    <a:pt x="3372" y="10608"/>
                    <a:pt x="3186" y="12270"/>
                    <a:pt x="2172" y="13284"/>
                  </a:cubicBezTo>
                  <a:cubicBezTo>
                    <a:pt x="1680" y="13776"/>
                    <a:pt x="0" y="14760"/>
                    <a:pt x="696" y="14760"/>
                  </a:cubicBezTo>
                  <a:cubicBezTo>
                    <a:pt x="8326" y="14760"/>
                    <a:pt x="15944" y="15498"/>
                    <a:pt x="23574" y="15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2" name="Google Shape;252;p13"/>
            <p:cNvSpPr/>
            <p:nvPr/>
          </p:nvSpPr>
          <p:spPr>
            <a:xfrm>
              <a:off x="15419880" y="1739931"/>
              <a:ext cx="382774" cy="71915"/>
            </a:xfrm>
            <a:custGeom>
              <a:avLst/>
              <a:gdLst/>
              <a:ahLst/>
              <a:cxnLst/>
              <a:rect l="l" t="t" r="r" b="b"/>
              <a:pathLst>
                <a:path w="45019" h="10136" extrusionOk="0">
                  <a:moveTo>
                    <a:pt x="0" y="0"/>
                  </a:moveTo>
                  <a:cubicBezTo>
                    <a:pt x="13510" y="6755"/>
                    <a:pt x="34338" y="15847"/>
                    <a:pt x="45019" y="516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3" name="Google Shape;253;p13"/>
            <p:cNvSpPr/>
            <p:nvPr/>
          </p:nvSpPr>
          <p:spPr>
            <a:xfrm>
              <a:off x="16003449" y="1444344"/>
              <a:ext cx="91929" cy="177084"/>
            </a:xfrm>
            <a:custGeom>
              <a:avLst/>
              <a:gdLst/>
              <a:ahLst/>
              <a:cxnLst/>
              <a:rect l="l" t="t" r="r" b="b"/>
              <a:pathLst>
                <a:path w="10812" h="24959" extrusionOk="0">
                  <a:moveTo>
                    <a:pt x="1476" y="7712"/>
                  </a:moveTo>
                  <a:cubicBezTo>
                    <a:pt x="1476" y="5062"/>
                    <a:pt x="1914" y="1170"/>
                    <a:pt x="4428" y="332"/>
                  </a:cubicBezTo>
                  <a:cubicBezTo>
                    <a:pt x="6422" y="-333"/>
                    <a:pt x="9822" y="507"/>
                    <a:pt x="10332" y="2546"/>
                  </a:cubicBezTo>
                  <a:cubicBezTo>
                    <a:pt x="12253" y="10231"/>
                    <a:pt x="5602" y="29550"/>
                    <a:pt x="0" y="2394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4" name="Google Shape;254;p13"/>
            <p:cNvSpPr/>
            <p:nvPr/>
          </p:nvSpPr>
          <p:spPr>
            <a:xfrm>
              <a:off x="15197523" y="1370859"/>
              <a:ext cx="103127" cy="173019"/>
            </a:xfrm>
            <a:custGeom>
              <a:avLst/>
              <a:gdLst/>
              <a:ahLst/>
              <a:cxnLst/>
              <a:rect l="l" t="t" r="r" b="b"/>
              <a:pathLst>
                <a:path w="12129" h="24386" extrusionOk="0">
                  <a:moveTo>
                    <a:pt x="12129" y="6262"/>
                  </a:moveTo>
                  <a:cubicBezTo>
                    <a:pt x="11048" y="3020"/>
                    <a:pt x="4354" y="-2146"/>
                    <a:pt x="3273" y="1096"/>
                  </a:cubicBezTo>
                  <a:cubicBezTo>
                    <a:pt x="928" y="8132"/>
                    <a:pt x="-1286" y="16200"/>
                    <a:pt x="1059" y="23236"/>
                  </a:cubicBezTo>
                  <a:cubicBezTo>
                    <a:pt x="1763" y="25349"/>
                    <a:pt x="6126" y="24073"/>
                    <a:pt x="7701" y="2249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13"/>
            <p:cNvSpPr/>
            <p:nvPr/>
          </p:nvSpPr>
          <p:spPr>
            <a:xfrm>
              <a:off x="15478515" y="1334089"/>
              <a:ext cx="140657" cy="49779"/>
            </a:xfrm>
            <a:custGeom>
              <a:avLst/>
              <a:gdLst/>
              <a:ahLst/>
              <a:cxnLst/>
              <a:rect l="l" t="t" r="r" b="b"/>
              <a:pathLst>
                <a:path w="16543" h="7016" extrusionOk="0">
                  <a:moveTo>
                    <a:pt x="522" y="1112"/>
                  </a:moveTo>
                  <a:cubicBezTo>
                    <a:pt x="522" y="2588"/>
                    <a:pt x="-522" y="4496"/>
                    <a:pt x="522" y="5540"/>
                  </a:cubicBezTo>
                  <a:cubicBezTo>
                    <a:pt x="2018" y="7036"/>
                    <a:pt x="2716" y="-1122"/>
                    <a:pt x="4212" y="374"/>
                  </a:cubicBezTo>
                  <a:cubicBezTo>
                    <a:pt x="4908" y="1070"/>
                    <a:pt x="3332" y="2886"/>
                    <a:pt x="4212" y="3326"/>
                  </a:cubicBezTo>
                  <a:cubicBezTo>
                    <a:pt x="5005" y="3723"/>
                    <a:pt x="6706" y="1009"/>
                    <a:pt x="6426" y="1850"/>
                  </a:cubicBezTo>
                  <a:cubicBezTo>
                    <a:pt x="6029" y="3040"/>
                    <a:pt x="5910" y="5540"/>
                    <a:pt x="7164" y="5540"/>
                  </a:cubicBezTo>
                  <a:cubicBezTo>
                    <a:pt x="9251" y="5540"/>
                    <a:pt x="9505" y="1112"/>
                    <a:pt x="11592" y="1112"/>
                  </a:cubicBezTo>
                  <a:cubicBezTo>
                    <a:pt x="12846" y="1112"/>
                    <a:pt x="11934" y="3612"/>
                    <a:pt x="12331" y="4802"/>
                  </a:cubicBezTo>
                  <a:cubicBezTo>
                    <a:pt x="12785" y="6163"/>
                    <a:pt x="15007" y="1574"/>
                    <a:pt x="16021" y="2588"/>
                  </a:cubicBezTo>
                  <a:cubicBezTo>
                    <a:pt x="17065" y="3632"/>
                    <a:pt x="16021" y="5540"/>
                    <a:pt x="16021" y="701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13"/>
            <p:cNvSpPr/>
            <p:nvPr/>
          </p:nvSpPr>
          <p:spPr>
            <a:xfrm>
              <a:off x="15727679" y="1339220"/>
              <a:ext cx="138047" cy="76065"/>
            </a:xfrm>
            <a:custGeom>
              <a:avLst/>
              <a:gdLst/>
              <a:ahLst/>
              <a:cxnLst/>
              <a:rect l="l" t="t" r="r" b="b"/>
              <a:pathLst>
                <a:path w="16236" h="10721" extrusionOk="0">
                  <a:moveTo>
                    <a:pt x="0" y="10721"/>
                  </a:moveTo>
                  <a:cubicBezTo>
                    <a:pt x="1185" y="8351"/>
                    <a:pt x="2114" y="5855"/>
                    <a:pt x="2952" y="3341"/>
                  </a:cubicBezTo>
                  <a:cubicBezTo>
                    <a:pt x="3300" y="2297"/>
                    <a:pt x="3650" y="-389"/>
                    <a:pt x="4428" y="389"/>
                  </a:cubicBezTo>
                  <a:cubicBezTo>
                    <a:pt x="5820" y="1781"/>
                    <a:pt x="2668" y="5413"/>
                    <a:pt x="4428" y="6293"/>
                  </a:cubicBezTo>
                  <a:cubicBezTo>
                    <a:pt x="5984" y="7071"/>
                    <a:pt x="6888" y="1373"/>
                    <a:pt x="8118" y="2603"/>
                  </a:cubicBezTo>
                  <a:cubicBezTo>
                    <a:pt x="9005" y="3490"/>
                    <a:pt x="7969" y="7180"/>
                    <a:pt x="8856" y="6293"/>
                  </a:cubicBezTo>
                  <a:cubicBezTo>
                    <a:pt x="10595" y="4554"/>
                    <a:pt x="16236" y="3833"/>
                    <a:pt x="16236" y="62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13"/>
            <p:cNvSpPr/>
            <p:nvPr/>
          </p:nvSpPr>
          <p:spPr>
            <a:xfrm>
              <a:off x="15476677" y="1048750"/>
              <a:ext cx="313751" cy="240861"/>
            </a:xfrm>
            <a:custGeom>
              <a:avLst/>
              <a:gdLst/>
              <a:ahLst/>
              <a:cxnLst/>
              <a:rect l="l" t="t" r="r" b="b"/>
              <a:pathLst>
                <a:path w="36901" h="33948" extrusionOk="0">
                  <a:moveTo>
                    <a:pt x="0" y="33948"/>
                  </a:moveTo>
                  <a:cubicBezTo>
                    <a:pt x="0" y="28649"/>
                    <a:pt x="2594" y="23326"/>
                    <a:pt x="5904" y="19188"/>
                  </a:cubicBezTo>
                  <a:cubicBezTo>
                    <a:pt x="7012" y="17803"/>
                    <a:pt x="7173" y="15321"/>
                    <a:pt x="8856" y="14760"/>
                  </a:cubicBezTo>
                  <a:cubicBezTo>
                    <a:pt x="11890" y="13749"/>
                    <a:pt x="15590" y="16190"/>
                    <a:pt x="18451" y="14760"/>
                  </a:cubicBezTo>
                  <a:cubicBezTo>
                    <a:pt x="22418" y="12777"/>
                    <a:pt x="23371" y="7380"/>
                    <a:pt x="25831" y="3690"/>
                  </a:cubicBezTo>
                  <a:cubicBezTo>
                    <a:pt x="27989" y="454"/>
                    <a:pt x="33011" y="0"/>
                    <a:pt x="3690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Google Shape;258;p13"/>
            <p:cNvSpPr/>
            <p:nvPr/>
          </p:nvSpPr>
          <p:spPr>
            <a:xfrm>
              <a:off x="15671206" y="1077668"/>
              <a:ext cx="257269" cy="190997"/>
            </a:xfrm>
            <a:custGeom>
              <a:avLst/>
              <a:gdLst/>
              <a:ahLst/>
              <a:cxnLst/>
              <a:rect l="l" t="t" r="r" b="b"/>
              <a:pathLst>
                <a:path w="30258" h="26920" extrusionOk="0">
                  <a:moveTo>
                    <a:pt x="0" y="26920"/>
                  </a:moveTo>
                  <a:cubicBezTo>
                    <a:pt x="1026" y="22814"/>
                    <a:pt x="3148" y="16588"/>
                    <a:pt x="7380" y="16588"/>
                  </a:cubicBezTo>
                  <a:cubicBezTo>
                    <a:pt x="9409" y="16588"/>
                    <a:pt x="12067" y="19687"/>
                    <a:pt x="13284" y="18064"/>
                  </a:cubicBezTo>
                  <a:cubicBezTo>
                    <a:pt x="16682" y="13533"/>
                    <a:pt x="19192" y="8342"/>
                    <a:pt x="22878" y="4042"/>
                  </a:cubicBezTo>
                  <a:cubicBezTo>
                    <a:pt x="23903" y="2846"/>
                    <a:pt x="24421" y="-352"/>
                    <a:pt x="25830" y="352"/>
                  </a:cubicBezTo>
                  <a:cubicBezTo>
                    <a:pt x="27417" y="1145"/>
                    <a:pt x="28484" y="3304"/>
                    <a:pt x="30258" y="33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13"/>
            <p:cNvSpPr/>
            <p:nvPr/>
          </p:nvSpPr>
          <p:spPr>
            <a:xfrm>
              <a:off x="15815527" y="1116820"/>
              <a:ext cx="257277" cy="172792"/>
            </a:xfrm>
            <a:custGeom>
              <a:avLst/>
              <a:gdLst/>
              <a:ahLst/>
              <a:cxnLst/>
              <a:rect l="l" t="t" r="r" b="b"/>
              <a:pathLst>
                <a:path w="30259" h="24354" extrusionOk="0">
                  <a:moveTo>
                    <a:pt x="0" y="24354"/>
                  </a:moveTo>
                  <a:cubicBezTo>
                    <a:pt x="1044" y="21223"/>
                    <a:pt x="2597" y="18244"/>
                    <a:pt x="4428" y="15498"/>
                  </a:cubicBezTo>
                  <a:cubicBezTo>
                    <a:pt x="5393" y="14051"/>
                    <a:pt x="7340" y="10252"/>
                    <a:pt x="8118" y="11808"/>
                  </a:cubicBezTo>
                  <a:cubicBezTo>
                    <a:pt x="9202" y="13975"/>
                    <a:pt x="12593" y="15844"/>
                    <a:pt x="14760" y="14760"/>
                  </a:cubicBezTo>
                  <a:cubicBezTo>
                    <a:pt x="21141" y="11569"/>
                    <a:pt x="23125" y="0"/>
                    <a:pt x="3025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13"/>
            <p:cNvSpPr/>
            <p:nvPr/>
          </p:nvSpPr>
          <p:spPr>
            <a:xfrm>
              <a:off x="15495501" y="1436230"/>
              <a:ext cx="37649" cy="52361"/>
            </a:xfrm>
            <a:custGeom>
              <a:avLst/>
              <a:gdLst/>
              <a:ahLst/>
              <a:cxnLst/>
              <a:rect l="l" t="t" r="r" b="b"/>
              <a:pathLst>
                <a:path w="4428" h="7380" extrusionOk="0">
                  <a:moveTo>
                    <a:pt x="0" y="0"/>
                  </a:moveTo>
                  <a:cubicBezTo>
                    <a:pt x="2869" y="0"/>
                    <a:pt x="4428" y="4511"/>
                    <a:pt x="4428" y="738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1" name="Google Shape;261;p13"/>
            <p:cNvSpPr/>
            <p:nvPr/>
          </p:nvSpPr>
          <p:spPr>
            <a:xfrm>
              <a:off x="15759053" y="1436230"/>
              <a:ext cx="28449" cy="68069"/>
            </a:xfrm>
            <a:custGeom>
              <a:avLst/>
              <a:gdLst/>
              <a:ahLst/>
              <a:cxnLst/>
              <a:rect l="l" t="t" r="r" b="b"/>
              <a:pathLst>
                <a:path w="3346" h="9594" extrusionOk="0">
                  <a:moveTo>
                    <a:pt x="0" y="0"/>
                  </a:moveTo>
                  <a:cubicBezTo>
                    <a:pt x="2731" y="1821"/>
                    <a:pt x="4535" y="7273"/>
                    <a:pt x="2214" y="959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2" name="Google Shape;262;p13"/>
            <p:cNvSpPr/>
            <p:nvPr/>
          </p:nvSpPr>
          <p:spPr>
            <a:xfrm>
              <a:off x="15725283" y="1444747"/>
              <a:ext cx="47682" cy="53716"/>
            </a:xfrm>
            <a:custGeom>
              <a:avLst/>
              <a:gdLst/>
              <a:ahLst/>
              <a:cxnLst/>
              <a:rect l="l" t="t" r="r" b="b"/>
              <a:pathLst>
                <a:path w="5608" h="7571" extrusionOk="0">
                  <a:moveTo>
                    <a:pt x="4127" y="1667"/>
                  </a:moveTo>
                  <a:cubicBezTo>
                    <a:pt x="4127" y="2921"/>
                    <a:pt x="4276" y="6244"/>
                    <a:pt x="3389" y="5357"/>
                  </a:cubicBezTo>
                  <a:cubicBezTo>
                    <a:pt x="2331" y="4299"/>
                    <a:pt x="2631" y="929"/>
                    <a:pt x="4127" y="929"/>
                  </a:cubicBezTo>
                  <a:cubicBezTo>
                    <a:pt x="5777" y="929"/>
                    <a:pt x="3080" y="6524"/>
                    <a:pt x="1913" y="5357"/>
                  </a:cubicBezTo>
                  <a:cubicBezTo>
                    <a:pt x="799" y="4243"/>
                    <a:pt x="3751" y="553"/>
                    <a:pt x="4865" y="1667"/>
                  </a:cubicBezTo>
                  <a:cubicBezTo>
                    <a:pt x="6351" y="3153"/>
                    <a:pt x="4753" y="7571"/>
                    <a:pt x="2651" y="7571"/>
                  </a:cubicBezTo>
                  <a:cubicBezTo>
                    <a:pt x="860" y="7571"/>
                    <a:pt x="609" y="4104"/>
                    <a:pt x="1175" y="2405"/>
                  </a:cubicBezTo>
                  <a:cubicBezTo>
                    <a:pt x="1486" y="1471"/>
                    <a:pt x="3816" y="1471"/>
                    <a:pt x="4127" y="2405"/>
                  </a:cubicBezTo>
                  <a:cubicBezTo>
                    <a:pt x="4546" y="3662"/>
                    <a:pt x="1172" y="4983"/>
                    <a:pt x="437" y="3881"/>
                  </a:cubicBezTo>
                  <a:cubicBezTo>
                    <a:pt x="-437" y="2570"/>
                    <a:pt x="1861" y="-191"/>
                    <a:pt x="3389" y="191"/>
                  </a:cubicBezTo>
                  <a:cubicBezTo>
                    <a:pt x="4606" y="495"/>
                    <a:pt x="4127" y="2627"/>
                    <a:pt x="4127" y="3881"/>
                  </a:cubicBezTo>
                  <a:cubicBezTo>
                    <a:pt x="4127" y="4895"/>
                    <a:pt x="4865" y="5819"/>
                    <a:pt x="4865" y="683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3" name="Google Shape;263;p13"/>
            <p:cNvSpPr/>
            <p:nvPr/>
          </p:nvSpPr>
          <p:spPr>
            <a:xfrm>
              <a:off x="15480738" y="1447367"/>
              <a:ext cx="43397" cy="42002"/>
            </a:xfrm>
            <a:custGeom>
              <a:avLst/>
              <a:gdLst/>
              <a:ahLst/>
              <a:cxnLst/>
              <a:rect l="l" t="t" r="r" b="b"/>
              <a:pathLst>
                <a:path w="5104" h="5920" extrusionOk="0">
                  <a:moveTo>
                    <a:pt x="1153" y="2036"/>
                  </a:moveTo>
                  <a:cubicBezTo>
                    <a:pt x="1542" y="3203"/>
                    <a:pt x="2253" y="5176"/>
                    <a:pt x="1153" y="5726"/>
                  </a:cubicBezTo>
                  <a:cubicBezTo>
                    <a:pt x="-403" y="6504"/>
                    <a:pt x="-7" y="2248"/>
                    <a:pt x="415" y="560"/>
                  </a:cubicBezTo>
                  <a:cubicBezTo>
                    <a:pt x="815" y="-1041"/>
                    <a:pt x="5365" y="1208"/>
                    <a:pt x="4843" y="2774"/>
                  </a:cubicBezTo>
                  <a:cubicBezTo>
                    <a:pt x="4351" y="4250"/>
                    <a:pt x="-77" y="2774"/>
                    <a:pt x="415" y="1298"/>
                  </a:cubicBezTo>
                  <a:cubicBezTo>
                    <a:pt x="855" y="-22"/>
                    <a:pt x="4759" y="4250"/>
                    <a:pt x="3367" y="4250"/>
                  </a:cubicBezTo>
                  <a:cubicBezTo>
                    <a:pt x="2267" y="4250"/>
                    <a:pt x="1543" y="2342"/>
                    <a:pt x="1891" y="1298"/>
                  </a:cubicBezTo>
                  <a:cubicBezTo>
                    <a:pt x="2137" y="560"/>
                    <a:pt x="4655" y="1486"/>
                    <a:pt x="4105" y="203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4" name="Google Shape;264;p13"/>
            <p:cNvSpPr/>
            <p:nvPr/>
          </p:nvSpPr>
          <p:spPr>
            <a:xfrm>
              <a:off x="15763709" y="927029"/>
              <a:ext cx="926700" cy="455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3155" tIns="93155" rIns="93155" bIns="93155" anchor="ctr" anchorCtr="0">
              <a:noAutofit/>
            </a:bodyPr>
            <a:lstStyle/>
            <a:p>
              <a:pPr marL="0" marR="0" lvl="0" indent="0" algn="l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80" charset="-128"/>
                  <a:cs typeface="Arial"/>
                  <a:sym typeface="Arial"/>
                </a:rPr>
                <a:t>MCA!</a:t>
              </a: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1B0BCD-ED7E-384F-80FA-D029C3DA689C}"/>
              </a:ext>
            </a:extLst>
          </p:cNvPr>
          <p:cNvSpPr txBox="1"/>
          <p:nvPr/>
        </p:nvSpPr>
        <p:spPr>
          <a:xfrm>
            <a:off x="23364" y="139786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1. Head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67091CB-94D1-544E-A102-AA1A86B02794}"/>
              </a:ext>
            </a:extLst>
          </p:cNvPr>
          <p:cNvSpPr txBox="1"/>
          <p:nvPr/>
        </p:nvSpPr>
        <p:spPr>
          <a:xfrm>
            <a:off x="0" y="2650893"/>
            <a:ext cx="1152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 eye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F2225A1-3DE1-7044-8522-CDB21BEC5058}"/>
              </a:ext>
            </a:extLst>
          </p:cNvPr>
          <p:cNvSpPr txBox="1"/>
          <p:nvPr/>
        </p:nvSpPr>
        <p:spPr>
          <a:xfrm>
            <a:off x="10664" y="4064861"/>
            <a:ext cx="1199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3. 2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 eye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9B9FD-D160-9F4B-ADAF-C38D6231405F}"/>
              </a:ext>
            </a:extLst>
          </p:cNvPr>
          <p:cNvSpPr txBox="1"/>
          <p:nvPr/>
        </p:nvSpPr>
        <p:spPr>
          <a:xfrm>
            <a:off x="2184118" y="2831070"/>
            <a:ext cx="562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9EF5AC4-E78D-7C4E-B76D-255CE3846816}"/>
              </a:ext>
            </a:extLst>
          </p:cNvPr>
          <p:cNvSpPr txBox="1"/>
          <p:nvPr/>
        </p:nvSpPr>
        <p:spPr>
          <a:xfrm>
            <a:off x="5232118" y="2894570"/>
            <a:ext cx="562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49C4983-3007-6941-A954-99AB6E8520DA}"/>
              </a:ext>
            </a:extLst>
          </p:cNvPr>
          <p:cNvSpPr txBox="1"/>
          <p:nvPr/>
        </p:nvSpPr>
        <p:spPr>
          <a:xfrm>
            <a:off x="8381718" y="2881870"/>
            <a:ext cx="562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0526044-34D3-DF46-902E-3452A731CA65}"/>
              </a:ext>
            </a:extLst>
          </p:cNvPr>
          <p:cNvSpPr txBox="1"/>
          <p:nvPr/>
        </p:nvSpPr>
        <p:spPr>
          <a:xfrm>
            <a:off x="3274564" y="1486761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1. Mouth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3349266-83F6-9643-B0D6-1EC555D09EA7}"/>
              </a:ext>
            </a:extLst>
          </p:cNvPr>
          <p:cNvSpPr txBox="1"/>
          <p:nvPr/>
        </p:nvSpPr>
        <p:spPr>
          <a:xfrm>
            <a:off x="3384179" y="2946430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Ears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A54387CE-7C54-AF4A-9CF5-78D24ACB0828}"/>
              </a:ext>
            </a:extLst>
          </p:cNvPr>
          <p:cNvSpPr txBox="1"/>
          <p:nvPr/>
        </p:nvSpPr>
        <p:spPr>
          <a:xfrm>
            <a:off x="3430910" y="436510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3. Nose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DAC6117-E742-F444-83D0-E43530D381A6}"/>
              </a:ext>
            </a:extLst>
          </p:cNvPr>
          <p:cNvSpPr txBox="1"/>
          <p:nvPr/>
        </p:nvSpPr>
        <p:spPr>
          <a:xfrm>
            <a:off x="6326911" y="1488188"/>
            <a:ext cx="145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1. Eyebrows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C9B7F0E-E49B-0D41-BA1A-5FFC578AE323}"/>
              </a:ext>
            </a:extLst>
          </p:cNvPr>
          <p:cNvSpPr txBox="1"/>
          <p:nvPr/>
        </p:nvSpPr>
        <p:spPr>
          <a:xfrm>
            <a:off x="6426112" y="2835562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Hair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629D2059-5A5C-4947-A385-F0FA734218D2}"/>
              </a:ext>
            </a:extLst>
          </p:cNvPr>
          <p:cNvSpPr txBox="1"/>
          <p:nvPr/>
        </p:nvSpPr>
        <p:spPr>
          <a:xfrm>
            <a:off x="6502312" y="44484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Iris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B800327-BCDD-8A4A-8255-22581795A795}"/>
              </a:ext>
            </a:extLst>
          </p:cNvPr>
          <p:cNvSpPr txBox="1"/>
          <p:nvPr/>
        </p:nvSpPr>
        <p:spPr>
          <a:xfrm>
            <a:off x="9387611" y="1538988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1. Color iris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AE67B51-0118-5C46-8573-160E47B8EF70}"/>
              </a:ext>
            </a:extLst>
          </p:cNvPr>
          <p:cNvSpPr txBox="1"/>
          <p:nvPr/>
        </p:nvSpPr>
        <p:spPr>
          <a:xfrm>
            <a:off x="9235211" y="3482088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Callout!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CC4A5D2-1229-A348-B812-D2D3F9DD7E61}"/>
              </a:ext>
            </a:extLst>
          </p:cNvPr>
          <p:cNvSpPr txBox="1"/>
          <p:nvPr/>
        </p:nvSpPr>
        <p:spPr>
          <a:xfrm>
            <a:off x="9235211" y="5245711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2. Shrink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4159BB6-8FEB-1F4F-8431-C0EFA22D09B5}"/>
              </a:ext>
            </a:extLst>
          </p:cNvPr>
          <p:cNvSpPr txBox="1"/>
          <p:nvPr/>
        </p:nvSpPr>
        <p:spPr>
          <a:xfrm>
            <a:off x="11534327" y="3872334"/>
            <a:ext cx="562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7974-F5A8-C54B-A056-C0B0EC57C255}"/>
              </a:ext>
            </a:extLst>
          </p:cNvPr>
          <p:cNvSpPr txBox="1"/>
          <p:nvPr/>
        </p:nvSpPr>
        <p:spPr>
          <a:xfrm>
            <a:off x="70388" y="615775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 students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55D44D6-D684-584E-B8E5-E8F0812E2A85}"/>
              </a:ext>
            </a:extLst>
          </p:cNvPr>
          <p:cNvSpPr txBox="1"/>
          <p:nvPr/>
        </p:nvSpPr>
        <p:spPr>
          <a:xfrm>
            <a:off x="3334288" y="617045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 students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1B58545-81C5-1140-92BD-69C0BF1B9F8E}"/>
              </a:ext>
            </a:extLst>
          </p:cNvPr>
          <p:cNvSpPr txBox="1"/>
          <p:nvPr/>
        </p:nvSpPr>
        <p:spPr>
          <a:xfrm>
            <a:off x="6356888" y="618315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 students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C747199-AE0C-794A-80FC-F96F3B4E90E4}"/>
              </a:ext>
            </a:extLst>
          </p:cNvPr>
          <p:cNvSpPr txBox="1"/>
          <p:nvPr/>
        </p:nvSpPr>
        <p:spPr>
          <a:xfrm>
            <a:off x="9227088" y="648795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2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1501E-BFDF-D442-8C5A-47B0E695571D}"/>
              </a:ext>
            </a:extLst>
          </p:cNvPr>
          <p:cNvSpPr txBox="1"/>
          <p:nvPr/>
        </p:nvSpPr>
        <p:spPr>
          <a:xfrm>
            <a:off x="10664" y="888198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2340625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A063-6986-464F-B298-73464D71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LEGOzymes</a:t>
            </a:r>
            <a:r>
              <a:rPr lang="en-US" dirty="0"/>
              <a:t> (concept)</a:t>
            </a:r>
          </a:p>
        </p:txBody>
      </p:sp>
      <p:pic>
        <p:nvPicPr>
          <p:cNvPr id="6" name="Content Placeholder 5" descr="A picture containing LEGO, toy, indoor, several&#10;&#10;Description automatically generated">
            <a:extLst>
              <a:ext uri="{FF2B5EF4-FFF2-40B4-BE49-F238E27FC236}">
                <a16:creationId xmlns:a16="http://schemas.microsoft.com/office/drawing/2014/main" id="{C2B5E9D7-BBF9-B447-A78A-04474A4C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11572"/>
          <a:stretch/>
        </p:blipFill>
        <p:spPr>
          <a:xfrm>
            <a:off x="946634" y="1093939"/>
            <a:ext cx="10297144" cy="51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23EA-8733-1445-8363-413956D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31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6255E-DB0F-4543-AAA3-9E06AA55DF6E}"/>
              </a:ext>
            </a:extLst>
          </p:cNvPr>
          <p:cNvCxnSpPr/>
          <p:nvPr/>
        </p:nvCxnSpPr>
        <p:spPr bwMode="auto">
          <a:xfrm>
            <a:off x="2566814" y="2606107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50F7F-9EF6-0844-A8DE-DA7219877204}"/>
              </a:ext>
            </a:extLst>
          </p:cNvPr>
          <p:cNvCxnSpPr/>
          <p:nvPr/>
        </p:nvCxnSpPr>
        <p:spPr bwMode="auto">
          <a:xfrm>
            <a:off x="4943078" y="3038155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E846B6-81DB-E746-BB6C-670FC70BFF17}"/>
              </a:ext>
            </a:extLst>
          </p:cNvPr>
          <p:cNvSpPr txBox="1"/>
          <p:nvPr/>
        </p:nvSpPr>
        <p:spPr>
          <a:xfrm>
            <a:off x="1284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E1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804DA4-1672-4B4E-8A22-611B93978073}"/>
              </a:ext>
            </a:extLst>
          </p:cNvPr>
          <p:cNvCxnSpPr/>
          <p:nvPr/>
        </p:nvCxnSpPr>
        <p:spPr bwMode="auto">
          <a:xfrm>
            <a:off x="7535366" y="3470203"/>
            <a:ext cx="115212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49C1-7304-1E45-B832-FC9669E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966" y="3381098"/>
            <a:ext cx="187119" cy="178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10F6B5-2164-C742-8BCD-705754AA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66" y="2963498"/>
            <a:ext cx="187119" cy="1782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3BCFDF-2667-9C4A-A31D-B9D1ECB9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966" y="3949898"/>
            <a:ext cx="187119" cy="17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5BC69-8482-3847-BC4B-9BCAC683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8166" y="4871498"/>
            <a:ext cx="187119" cy="178209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B2DCA98-9C43-6B47-AB39-4B61426787BE}"/>
              </a:ext>
            </a:extLst>
          </p:cNvPr>
          <p:cNvCxnSpPr>
            <a:stCxn id="26" idx="2"/>
            <a:endCxn id="25" idx="2"/>
          </p:cNvCxnSpPr>
          <p:nvPr/>
        </p:nvCxnSpPr>
        <p:spPr bwMode="auto">
          <a:xfrm rot="5400000" flipH="1">
            <a:off x="7657326" y="2875307"/>
            <a:ext cx="921600" cy="3427200"/>
          </a:xfrm>
          <a:prstGeom prst="bentConnector3">
            <a:avLst>
              <a:gd name="adj1" fmla="val -24805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B418C18-F042-CB4D-BEBE-721C96ECDA70}"/>
              </a:ext>
            </a:extLst>
          </p:cNvPr>
          <p:cNvCxnSpPr>
            <a:stCxn id="26" idx="2"/>
            <a:endCxn id="23" idx="2"/>
          </p:cNvCxnSpPr>
          <p:nvPr/>
        </p:nvCxnSpPr>
        <p:spPr bwMode="auto">
          <a:xfrm rot="5400000" flipH="1">
            <a:off x="6184926" y="1402907"/>
            <a:ext cx="1490400" cy="5803200"/>
          </a:xfrm>
          <a:prstGeom prst="bentConnector3">
            <a:avLst>
              <a:gd name="adj1" fmla="val -15338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74A4DA1-8AC0-9141-91DB-3C6E292FF5BF}"/>
              </a:ext>
            </a:extLst>
          </p:cNvPr>
          <p:cNvCxnSpPr>
            <a:stCxn id="26" idx="2"/>
            <a:endCxn id="24" idx="2"/>
          </p:cNvCxnSpPr>
          <p:nvPr/>
        </p:nvCxnSpPr>
        <p:spPr bwMode="auto">
          <a:xfrm rot="5400000" flipH="1">
            <a:off x="4842126" y="60107"/>
            <a:ext cx="1908000" cy="8071200"/>
          </a:xfrm>
          <a:prstGeom prst="bentConnector3">
            <a:avLst>
              <a:gd name="adj1" fmla="val -11981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5AC8A8-0253-8A48-9D86-B2197F2E52C7}"/>
              </a:ext>
            </a:extLst>
          </p:cNvPr>
          <p:cNvSpPr txBox="1"/>
          <p:nvPr/>
        </p:nvSpPr>
        <p:spPr>
          <a:xfrm>
            <a:off x="2566814" y="5384765"/>
            <a:ext cx="6835204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E5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students; breakdown &amp; redistribute bricks; take care of counting)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DD307-2626-E34C-8E45-0187823F7BE5}"/>
              </a:ext>
            </a:extLst>
          </p:cNvPr>
          <p:cNvSpPr txBox="1"/>
          <p:nvPr/>
        </p:nvSpPr>
        <p:spPr>
          <a:xfrm>
            <a:off x="35740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E2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0FD0-D8D3-A34A-AD99-1CDCCE699A1C}"/>
              </a:ext>
            </a:extLst>
          </p:cNvPr>
          <p:cNvSpPr txBox="1"/>
          <p:nvPr/>
        </p:nvSpPr>
        <p:spPr>
          <a:xfrm>
            <a:off x="60148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E3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DA2481-D690-B142-A851-FE399977A371}"/>
              </a:ext>
            </a:extLst>
          </p:cNvPr>
          <p:cNvSpPr txBox="1"/>
          <p:nvPr/>
        </p:nvSpPr>
        <p:spPr>
          <a:xfrm>
            <a:off x="9276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E4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D8ED8-D46B-F942-BD7C-687AA712A9EE}"/>
              </a:ext>
            </a:extLst>
          </p:cNvPr>
          <p:cNvSpPr txBox="1"/>
          <p:nvPr/>
        </p:nvSpPr>
        <p:spPr>
          <a:xfrm>
            <a:off x="8889745" y="2384589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Final product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4B5923-64D5-8749-9B11-C173E1AB298B}"/>
              </a:ext>
            </a:extLst>
          </p:cNvPr>
          <p:cNvSpPr txBox="1"/>
          <p:nvPr/>
        </p:nvSpPr>
        <p:spPr>
          <a:xfrm>
            <a:off x="2062758" y="28722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X1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719A1F-B338-E640-ACAA-5C3CEB8DE2AB}"/>
              </a:ext>
            </a:extLst>
          </p:cNvPr>
          <p:cNvSpPr txBox="1"/>
          <p:nvPr/>
        </p:nvSpPr>
        <p:spPr>
          <a:xfrm>
            <a:off x="4402758" y="32610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X2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982D0-653E-6E46-860D-224368695E91}"/>
              </a:ext>
            </a:extLst>
          </p:cNvPr>
          <p:cNvSpPr txBox="1"/>
          <p:nvPr/>
        </p:nvSpPr>
        <p:spPr>
          <a:xfrm>
            <a:off x="6857958" y="37866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X3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153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LEGOzymes</a:t>
            </a:r>
            <a:r>
              <a:rPr lang="da-DK" dirty="0"/>
              <a:t> </a:t>
            </a:r>
            <a:r>
              <a:rPr lang="da-DK" dirty="0" err="1"/>
              <a:t>setup</a:t>
            </a:r>
            <a:endParaRPr lang="da-DK" dirty="0"/>
          </a:p>
        </p:txBody>
      </p:sp>
      <p:sp>
        <p:nvSpPr>
          <p:cNvPr id="5" name="TextBox 4"/>
          <p:cNvSpPr txBox="1"/>
          <p:nvPr/>
        </p:nvSpPr>
        <p:spPr>
          <a:xfrm>
            <a:off x="549140" y="2971667"/>
            <a:ext cx="8785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have teams of 10 </a:t>
            </a:r>
            <a:r>
              <a:rPr lang="da-DK" sz="1800" dirty="0" err="1"/>
              <a:t>people</a:t>
            </a:r>
            <a:endParaRPr lang="da-DK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da-DK" sz="1800" dirty="0"/>
              <a:t>2 </a:t>
            </a:r>
            <a:r>
              <a:rPr lang="da-DK" sz="1800" dirty="0" err="1"/>
              <a:t>people</a:t>
            </a:r>
            <a:r>
              <a:rPr lang="da-DK" sz="1800" dirty="0"/>
              <a:t>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one</a:t>
            </a:r>
            <a:r>
              <a:rPr lang="da-DK" sz="1800" dirty="0"/>
              <a:t> </a:t>
            </a:r>
            <a:r>
              <a:rPr lang="da-DK" sz="1800" dirty="0" err="1"/>
              <a:t>enzymatic</a:t>
            </a:r>
            <a:r>
              <a:rPr lang="da-DK" sz="1800" dirty="0"/>
              <a:t> </a:t>
            </a:r>
            <a:r>
              <a:rPr lang="da-DK" sz="1800" dirty="0" err="1"/>
              <a:t>activity</a:t>
            </a:r>
            <a:r>
              <a:rPr lang="da-DK" sz="1800" dirty="0"/>
              <a:t> </a:t>
            </a:r>
            <a:r>
              <a:rPr lang="da-DK" sz="1800" dirty="0" err="1"/>
              <a:t>each</a:t>
            </a:r>
            <a:r>
              <a:rPr lang="da-DK" sz="1800" dirty="0"/>
              <a:t> (</a:t>
            </a:r>
            <a:r>
              <a:rPr lang="da-DK" sz="1800" i="1" dirty="0"/>
              <a:t>E</a:t>
            </a:r>
            <a:r>
              <a:rPr lang="da-DK" sz="1800" i="1" baseline="-25000" dirty="0"/>
              <a:t>1</a:t>
            </a:r>
            <a:r>
              <a:rPr lang="da-DK" sz="1800" i="1" dirty="0"/>
              <a:t>-E</a:t>
            </a:r>
            <a:r>
              <a:rPr lang="da-DK" sz="1800" i="1" baseline="-25000" dirty="0"/>
              <a:t>5</a:t>
            </a:r>
            <a:r>
              <a:rPr lang="da-DK" sz="1800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800" dirty="0" err="1"/>
              <a:t>There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be</a:t>
            </a:r>
            <a:r>
              <a:rPr lang="da-DK" sz="1800" dirty="0"/>
              <a:t> an initial </a:t>
            </a:r>
            <a:r>
              <a:rPr lang="da-DK" sz="1800" dirty="0" err="1"/>
              <a:t>round</a:t>
            </a:r>
            <a:r>
              <a:rPr lang="da-DK" sz="1800" dirty="0"/>
              <a:t> of 5 </a:t>
            </a:r>
            <a:r>
              <a:rPr lang="da-DK" sz="1800" dirty="0" err="1"/>
              <a:t>minutes</a:t>
            </a:r>
            <a:r>
              <a:rPr lang="da-DK" sz="1800" dirty="0"/>
              <a:t> for </a:t>
            </a:r>
            <a:r>
              <a:rPr lang="da-DK" sz="1800" dirty="0" err="1"/>
              <a:t>everone</a:t>
            </a:r>
            <a:r>
              <a:rPr lang="da-DK" sz="1800" dirty="0"/>
              <a:t> to </a:t>
            </a:r>
            <a:r>
              <a:rPr lang="da-DK" sz="1800" dirty="0" err="1"/>
              <a:t>get</a:t>
            </a:r>
            <a:r>
              <a:rPr lang="da-DK" sz="1800" dirty="0"/>
              <a:t> </a:t>
            </a:r>
            <a:r>
              <a:rPr lang="da-DK" sz="1800" dirty="0" err="1"/>
              <a:t>acquainted</a:t>
            </a:r>
            <a:r>
              <a:rPr lang="da-DK" sz="1800" dirty="0"/>
              <a:t> and to </a:t>
            </a:r>
            <a:r>
              <a:rPr lang="da-DK" sz="1800" dirty="0" err="1"/>
              <a:t>achieve</a:t>
            </a:r>
            <a:r>
              <a:rPr lang="da-DK" sz="1800" dirty="0"/>
              <a:t> </a:t>
            </a:r>
            <a:r>
              <a:rPr lang="da-DK" sz="1800" dirty="0" err="1"/>
              <a:t>steady</a:t>
            </a:r>
            <a:r>
              <a:rPr lang="da-DK" sz="1800" dirty="0"/>
              <a:t> </a:t>
            </a:r>
            <a:r>
              <a:rPr lang="da-DK" sz="1800" dirty="0" err="1"/>
              <a:t>state</a:t>
            </a:r>
            <a:r>
              <a:rPr lang="da-DK" sz="1800" dirty="0"/>
              <a:t> so to speak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800" dirty="0" err="1"/>
              <a:t>After</a:t>
            </a:r>
            <a:r>
              <a:rPr lang="da-DK" sz="1800" dirty="0"/>
              <a:t> </a:t>
            </a:r>
            <a:r>
              <a:rPr lang="da-DK" sz="1800" dirty="0" err="1"/>
              <a:t>this</a:t>
            </a:r>
            <a:r>
              <a:rPr lang="da-DK" sz="1800" dirty="0"/>
              <a:t> point, </a:t>
            </a: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record</a:t>
            </a:r>
            <a:r>
              <a:rPr lang="da-DK" sz="1800" dirty="0"/>
              <a:t> </a:t>
            </a:r>
            <a:r>
              <a:rPr lang="da-DK" sz="1800" dirty="0" err="1"/>
              <a:t>concentrations</a:t>
            </a:r>
            <a:r>
              <a:rPr lang="da-DK" sz="1800" dirty="0"/>
              <a:t> of X</a:t>
            </a:r>
            <a:r>
              <a:rPr lang="da-DK" sz="1800" baseline="-25000" dirty="0"/>
              <a:t>1</a:t>
            </a:r>
            <a:r>
              <a:rPr lang="da-DK" sz="1800" dirty="0"/>
              <a:t>-X</a:t>
            </a:r>
            <a:r>
              <a:rPr lang="da-DK" sz="1800" baseline="-25000" dirty="0"/>
              <a:t>3</a:t>
            </a:r>
            <a:r>
              <a:rPr lang="da-DK" sz="1800" dirty="0"/>
              <a:t> and </a:t>
            </a:r>
            <a:r>
              <a:rPr lang="da-DK" sz="1800" dirty="0" err="1"/>
              <a:t>flux</a:t>
            </a:r>
            <a:r>
              <a:rPr lang="da-DK" sz="1800" dirty="0"/>
              <a:t> </a:t>
            </a:r>
            <a:r>
              <a:rPr lang="da-DK" sz="1800" i="1" dirty="0"/>
              <a:t>J</a:t>
            </a:r>
            <a:r>
              <a:rPr lang="da-DK" sz="18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800" dirty="0"/>
              <a:t>With </a:t>
            </a:r>
            <a:r>
              <a:rPr lang="da-DK" sz="1800" dirty="0" err="1"/>
              <a:t>this</a:t>
            </a:r>
            <a:r>
              <a:rPr lang="da-DK" sz="1800" dirty="0"/>
              <a:t>, </a:t>
            </a: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discuss</a:t>
            </a:r>
            <a:r>
              <a:rPr lang="da-DK" sz="1800" dirty="0"/>
              <a:t> </a:t>
            </a:r>
            <a:r>
              <a:rPr lang="da-DK" sz="1800" dirty="0" err="1"/>
              <a:t>FCCs</a:t>
            </a:r>
            <a:r>
              <a:rPr lang="da-DK" sz="1800" dirty="0"/>
              <a:t> and </a:t>
            </a:r>
            <a:r>
              <a:rPr lang="da-DK" sz="1800" dirty="0" err="1"/>
              <a:t>CCCs</a:t>
            </a:r>
            <a:endParaRPr lang="da-DK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have 4 runs in total, and </a:t>
            </a:r>
            <a:r>
              <a:rPr lang="da-DK" sz="1800" dirty="0" err="1"/>
              <a:t>whoever</a:t>
            </a:r>
            <a:r>
              <a:rPr lang="da-DK" sz="1800" dirty="0"/>
              <a:t> </a:t>
            </a:r>
            <a:r>
              <a:rPr lang="da-DK" sz="1800" dirty="0" err="1"/>
              <a:t>gets</a:t>
            </a:r>
            <a:r>
              <a:rPr lang="da-DK" sz="1800" dirty="0"/>
              <a:t> the </a:t>
            </a:r>
            <a:r>
              <a:rPr lang="da-DK" sz="1800" dirty="0" err="1"/>
              <a:t>highest</a:t>
            </a:r>
            <a:r>
              <a:rPr lang="da-DK" sz="1800" dirty="0"/>
              <a:t> </a:t>
            </a:r>
            <a:r>
              <a:rPr lang="da-DK" sz="1800" dirty="0" err="1"/>
              <a:t>flux</a:t>
            </a:r>
            <a:r>
              <a:rPr lang="da-DK" sz="1800" dirty="0"/>
              <a:t> in </a:t>
            </a:r>
            <a:r>
              <a:rPr lang="da-DK" sz="1800" dirty="0" err="1"/>
              <a:t>round</a:t>
            </a:r>
            <a:r>
              <a:rPr lang="da-DK" sz="1800" dirty="0"/>
              <a:t> 4 </a:t>
            </a:r>
            <a:r>
              <a:rPr lang="da-DK" sz="1800" dirty="0" err="1"/>
              <a:t>wins</a:t>
            </a:r>
            <a:r>
              <a:rPr lang="da-DK" sz="1800" dirty="0"/>
              <a:t> a </a:t>
            </a:r>
            <a:r>
              <a:rPr lang="da-DK" sz="1800" i="1" dirty="0"/>
              <a:t>not at all </a:t>
            </a:r>
            <a:r>
              <a:rPr lang="da-DK" sz="1800" i="1" dirty="0" err="1"/>
              <a:t>insignificant</a:t>
            </a:r>
            <a:r>
              <a:rPr lang="da-DK" sz="1800" i="1" dirty="0"/>
              <a:t> </a:t>
            </a:r>
            <a:r>
              <a:rPr lang="da-DK" sz="1800" dirty="0" err="1"/>
              <a:t>prize</a:t>
            </a:r>
            <a:r>
              <a:rPr lang="da-DK" sz="1800" dirty="0"/>
              <a:t>!</a:t>
            </a:r>
          </a:p>
          <a:p>
            <a:pPr marL="285750" indent="-285750">
              <a:buFont typeface="Arial" pitchFamily="34" charset="0"/>
              <a:buChar char="•"/>
            </a:pPr>
            <a:endParaRPr lang="da-D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3AF79-7A59-A74D-AD4D-BA8AFC0A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14" y="252000"/>
            <a:ext cx="5807174" cy="28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15CC-DCF5-C34B-A02D-5193E371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board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45DD4-A954-5149-9847-A0A7081BE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1" y="1857718"/>
            <a:ext cx="4111266" cy="308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744A609-59F1-3841-90A2-ABC192FDDB6B}"/>
              </a:ext>
            </a:extLst>
          </p:cNvPr>
          <p:cNvSpPr/>
          <p:nvPr/>
        </p:nvSpPr>
        <p:spPr bwMode="auto">
          <a:xfrm>
            <a:off x="4068074" y="3236694"/>
            <a:ext cx="1080120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12B52-A62C-814E-9E4A-950B92144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32"/>
          <a:stretch/>
        </p:blipFill>
        <p:spPr>
          <a:xfrm>
            <a:off x="5148194" y="2663782"/>
            <a:ext cx="7042219" cy="1721887"/>
          </a:xfrm>
          <a:prstGeom prst="rect">
            <a:avLst/>
          </a:prstGeom>
        </p:spPr>
      </p:pic>
      <p:pic>
        <p:nvPicPr>
          <p:cNvPr id="1026" name="Picture 2" descr="Microsoft Teams Logo transparent PNG - StickPNG">
            <a:extLst>
              <a:ext uri="{FF2B5EF4-FFF2-40B4-BE49-F238E27FC236}">
                <a16:creationId xmlns:a16="http://schemas.microsoft.com/office/drawing/2014/main" id="{FC7816D9-9EE1-084F-B738-9CCEF0B2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57" y="-410557"/>
            <a:ext cx="2744017" cy="2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23D12-A809-3C4B-B352-438DA5AE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93" y="1821224"/>
            <a:ext cx="6923553" cy="7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7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A063-6986-464F-B298-73464D71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LEGOzymes</a:t>
            </a:r>
            <a:r>
              <a:rPr lang="en-US" dirty="0"/>
              <a:t>: 1</a:t>
            </a:r>
            <a:r>
              <a:rPr lang="en-US" baseline="30000" dirty="0"/>
              <a:t>st</a:t>
            </a:r>
            <a:r>
              <a:rPr lang="en-US" dirty="0"/>
              <a:t> round (basic)</a:t>
            </a:r>
          </a:p>
        </p:txBody>
      </p:sp>
      <p:pic>
        <p:nvPicPr>
          <p:cNvPr id="6" name="Content Placeholder 5" descr="A picture containing LEGO, toy, indoor, several&#10;&#10;Description automatically generated">
            <a:extLst>
              <a:ext uri="{FF2B5EF4-FFF2-40B4-BE49-F238E27FC236}">
                <a16:creationId xmlns:a16="http://schemas.microsoft.com/office/drawing/2014/main" id="{C2B5E9D7-BBF9-B447-A78A-04474A4C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11572"/>
          <a:stretch/>
        </p:blipFill>
        <p:spPr>
          <a:xfrm>
            <a:off x="946634" y="1093939"/>
            <a:ext cx="10297144" cy="51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23EA-8733-1445-8363-413956D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34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6255E-DB0F-4543-AAA3-9E06AA55DF6E}"/>
              </a:ext>
            </a:extLst>
          </p:cNvPr>
          <p:cNvCxnSpPr/>
          <p:nvPr/>
        </p:nvCxnSpPr>
        <p:spPr bwMode="auto">
          <a:xfrm>
            <a:off x="2566814" y="2606107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50F7F-9EF6-0844-A8DE-DA7219877204}"/>
              </a:ext>
            </a:extLst>
          </p:cNvPr>
          <p:cNvCxnSpPr/>
          <p:nvPr/>
        </p:nvCxnSpPr>
        <p:spPr bwMode="auto">
          <a:xfrm>
            <a:off x="4943078" y="3038155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E846B6-81DB-E746-BB6C-670FC70BFF17}"/>
              </a:ext>
            </a:extLst>
          </p:cNvPr>
          <p:cNvSpPr txBox="1"/>
          <p:nvPr/>
        </p:nvSpPr>
        <p:spPr>
          <a:xfrm>
            <a:off x="1284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E1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804DA4-1672-4B4E-8A22-611B93978073}"/>
              </a:ext>
            </a:extLst>
          </p:cNvPr>
          <p:cNvCxnSpPr/>
          <p:nvPr/>
        </p:nvCxnSpPr>
        <p:spPr bwMode="auto">
          <a:xfrm>
            <a:off x="7535366" y="3470203"/>
            <a:ext cx="115212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49C1-7304-1E45-B832-FC9669E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966" y="3381098"/>
            <a:ext cx="187119" cy="178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10F6B5-2164-C742-8BCD-705754AA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66" y="2963498"/>
            <a:ext cx="187119" cy="1782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3BCFDF-2667-9C4A-A31D-B9D1ECB9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966" y="3949898"/>
            <a:ext cx="187119" cy="17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5BC69-8482-3847-BC4B-9BCAC683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8166" y="4871498"/>
            <a:ext cx="187119" cy="178209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B2DCA98-9C43-6B47-AB39-4B61426787BE}"/>
              </a:ext>
            </a:extLst>
          </p:cNvPr>
          <p:cNvCxnSpPr>
            <a:stCxn id="26" idx="2"/>
            <a:endCxn id="25" idx="2"/>
          </p:cNvCxnSpPr>
          <p:nvPr/>
        </p:nvCxnSpPr>
        <p:spPr bwMode="auto">
          <a:xfrm rot="5400000" flipH="1">
            <a:off x="7657326" y="2875307"/>
            <a:ext cx="921600" cy="3427200"/>
          </a:xfrm>
          <a:prstGeom prst="bentConnector3">
            <a:avLst>
              <a:gd name="adj1" fmla="val -24805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B418C18-F042-CB4D-BEBE-721C96ECDA70}"/>
              </a:ext>
            </a:extLst>
          </p:cNvPr>
          <p:cNvCxnSpPr>
            <a:stCxn id="26" idx="2"/>
            <a:endCxn id="23" idx="2"/>
          </p:cNvCxnSpPr>
          <p:nvPr/>
        </p:nvCxnSpPr>
        <p:spPr bwMode="auto">
          <a:xfrm rot="5400000" flipH="1">
            <a:off x="6184926" y="1402907"/>
            <a:ext cx="1490400" cy="5803200"/>
          </a:xfrm>
          <a:prstGeom prst="bentConnector3">
            <a:avLst>
              <a:gd name="adj1" fmla="val -15338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74A4DA1-8AC0-9141-91DB-3C6E292FF5BF}"/>
              </a:ext>
            </a:extLst>
          </p:cNvPr>
          <p:cNvCxnSpPr>
            <a:stCxn id="26" idx="2"/>
            <a:endCxn id="24" idx="2"/>
          </p:cNvCxnSpPr>
          <p:nvPr/>
        </p:nvCxnSpPr>
        <p:spPr bwMode="auto">
          <a:xfrm rot="5400000" flipH="1">
            <a:off x="4842126" y="60107"/>
            <a:ext cx="1908000" cy="8071200"/>
          </a:xfrm>
          <a:prstGeom prst="bentConnector3">
            <a:avLst>
              <a:gd name="adj1" fmla="val -11981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5AC8A8-0253-8A48-9D86-B2197F2E52C7}"/>
              </a:ext>
            </a:extLst>
          </p:cNvPr>
          <p:cNvSpPr txBox="1"/>
          <p:nvPr/>
        </p:nvSpPr>
        <p:spPr>
          <a:xfrm>
            <a:off x="2566814" y="5384765"/>
            <a:ext cx="6835204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E5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students; breakdown &amp; redistribute bricks; take care of counting)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DD307-2626-E34C-8E45-0187823F7BE5}"/>
              </a:ext>
            </a:extLst>
          </p:cNvPr>
          <p:cNvSpPr txBox="1"/>
          <p:nvPr/>
        </p:nvSpPr>
        <p:spPr>
          <a:xfrm>
            <a:off x="35740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E2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0FD0-D8D3-A34A-AD99-1CDCCE699A1C}"/>
              </a:ext>
            </a:extLst>
          </p:cNvPr>
          <p:cNvSpPr txBox="1"/>
          <p:nvPr/>
        </p:nvSpPr>
        <p:spPr>
          <a:xfrm>
            <a:off x="60148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E3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DA2481-D690-B142-A851-FE399977A371}"/>
              </a:ext>
            </a:extLst>
          </p:cNvPr>
          <p:cNvSpPr txBox="1"/>
          <p:nvPr/>
        </p:nvSpPr>
        <p:spPr>
          <a:xfrm>
            <a:off x="9276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E4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D8ED8-D46B-F942-BD7C-687AA712A9EE}"/>
              </a:ext>
            </a:extLst>
          </p:cNvPr>
          <p:cNvSpPr txBox="1"/>
          <p:nvPr/>
        </p:nvSpPr>
        <p:spPr>
          <a:xfrm>
            <a:off x="8889745" y="2384589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Final product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4B5923-64D5-8749-9B11-C173E1AB298B}"/>
              </a:ext>
            </a:extLst>
          </p:cNvPr>
          <p:cNvSpPr txBox="1"/>
          <p:nvPr/>
        </p:nvSpPr>
        <p:spPr>
          <a:xfrm>
            <a:off x="2062758" y="28722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X1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719A1F-B338-E640-ACAA-5C3CEB8DE2AB}"/>
              </a:ext>
            </a:extLst>
          </p:cNvPr>
          <p:cNvSpPr txBox="1"/>
          <p:nvPr/>
        </p:nvSpPr>
        <p:spPr>
          <a:xfrm>
            <a:off x="4402758" y="32610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X2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982D0-653E-6E46-860D-224368695E91}"/>
              </a:ext>
            </a:extLst>
          </p:cNvPr>
          <p:cNvSpPr txBox="1"/>
          <p:nvPr/>
        </p:nvSpPr>
        <p:spPr>
          <a:xfrm>
            <a:off x="6857958" y="37866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X3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542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A063-6986-464F-B298-73464D71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LEGOzymes</a:t>
            </a:r>
            <a:r>
              <a:rPr lang="en-US" dirty="0"/>
              <a:t>: 2</a:t>
            </a:r>
            <a:r>
              <a:rPr lang="en-US" baseline="30000" dirty="0"/>
              <a:t>nd</a:t>
            </a:r>
            <a:r>
              <a:rPr lang="en-US" dirty="0"/>
              <a:t> round (reducing Vmax</a:t>
            </a:r>
            <a:r>
              <a:rPr lang="en-US" baseline="-25000" dirty="0"/>
              <a:t>E3 </a:t>
            </a:r>
            <a:r>
              <a:rPr lang="en-US" dirty="0"/>
              <a:t>by 50%)</a:t>
            </a:r>
          </a:p>
        </p:txBody>
      </p:sp>
      <p:pic>
        <p:nvPicPr>
          <p:cNvPr id="6" name="Content Placeholder 5" descr="A picture containing LEGO, toy, indoor, several&#10;&#10;Description automatically generated">
            <a:extLst>
              <a:ext uri="{FF2B5EF4-FFF2-40B4-BE49-F238E27FC236}">
                <a16:creationId xmlns:a16="http://schemas.microsoft.com/office/drawing/2014/main" id="{C2B5E9D7-BBF9-B447-A78A-04474A4C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11572"/>
          <a:stretch/>
        </p:blipFill>
        <p:spPr>
          <a:xfrm>
            <a:off x="946634" y="1093939"/>
            <a:ext cx="10297144" cy="51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23EA-8733-1445-8363-413956D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35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6255E-DB0F-4543-AAA3-9E06AA55DF6E}"/>
              </a:ext>
            </a:extLst>
          </p:cNvPr>
          <p:cNvCxnSpPr/>
          <p:nvPr/>
        </p:nvCxnSpPr>
        <p:spPr bwMode="auto">
          <a:xfrm>
            <a:off x="2566814" y="2606107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50F7F-9EF6-0844-A8DE-DA7219877204}"/>
              </a:ext>
            </a:extLst>
          </p:cNvPr>
          <p:cNvCxnSpPr/>
          <p:nvPr/>
        </p:nvCxnSpPr>
        <p:spPr bwMode="auto">
          <a:xfrm>
            <a:off x="4943078" y="3038155"/>
            <a:ext cx="7200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E846B6-81DB-E746-BB6C-670FC70BFF17}"/>
              </a:ext>
            </a:extLst>
          </p:cNvPr>
          <p:cNvSpPr txBox="1"/>
          <p:nvPr/>
        </p:nvSpPr>
        <p:spPr>
          <a:xfrm>
            <a:off x="1284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E1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804DA4-1672-4B4E-8A22-611B93978073}"/>
              </a:ext>
            </a:extLst>
          </p:cNvPr>
          <p:cNvCxnSpPr/>
          <p:nvPr/>
        </p:nvCxnSpPr>
        <p:spPr bwMode="auto">
          <a:xfrm>
            <a:off x="7535366" y="3470203"/>
            <a:ext cx="115212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49C1-7304-1E45-B832-FC9669E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966" y="3381098"/>
            <a:ext cx="187119" cy="178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10F6B5-2164-C742-8BCD-705754AA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66" y="2963498"/>
            <a:ext cx="187119" cy="1782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3BCFDF-2667-9C4A-A31D-B9D1ECB9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966" y="3949898"/>
            <a:ext cx="187119" cy="17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5BC69-8482-3847-BC4B-9BCAC683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8166" y="4871498"/>
            <a:ext cx="187119" cy="178209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B2DCA98-9C43-6B47-AB39-4B61426787BE}"/>
              </a:ext>
            </a:extLst>
          </p:cNvPr>
          <p:cNvCxnSpPr>
            <a:stCxn id="26" idx="2"/>
            <a:endCxn id="25" idx="2"/>
          </p:cNvCxnSpPr>
          <p:nvPr/>
        </p:nvCxnSpPr>
        <p:spPr bwMode="auto">
          <a:xfrm rot="5400000" flipH="1">
            <a:off x="7657326" y="2875307"/>
            <a:ext cx="921600" cy="3427200"/>
          </a:xfrm>
          <a:prstGeom prst="bentConnector3">
            <a:avLst>
              <a:gd name="adj1" fmla="val -24805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B418C18-F042-CB4D-BEBE-721C96ECDA70}"/>
              </a:ext>
            </a:extLst>
          </p:cNvPr>
          <p:cNvCxnSpPr>
            <a:stCxn id="26" idx="2"/>
            <a:endCxn id="23" idx="2"/>
          </p:cNvCxnSpPr>
          <p:nvPr/>
        </p:nvCxnSpPr>
        <p:spPr bwMode="auto">
          <a:xfrm rot="5400000" flipH="1">
            <a:off x="6184926" y="1402907"/>
            <a:ext cx="1490400" cy="5803200"/>
          </a:xfrm>
          <a:prstGeom prst="bentConnector3">
            <a:avLst>
              <a:gd name="adj1" fmla="val -15338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74A4DA1-8AC0-9141-91DB-3C6E292FF5BF}"/>
              </a:ext>
            </a:extLst>
          </p:cNvPr>
          <p:cNvCxnSpPr>
            <a:stCxn id="26" idx="2"/>
            <a:endCxn id="24" idx="2"/>
          </p:cNvCxnSpPr>
          <p:nvPr/>
        </p:nvCxnSpPr>
        <p:spPr bwMode="auto">
          <a:xfrm rot="5400000" flipH="1">
            <a:off x="4842126" y="60107"/>
            <a:ext cx="1908000" cy="8071200"/>
          </a:xfrm>
          <a:prstGeom prst="bentConnector3">
            <a:avLst>
              <a:gd name="adj1" fmla="val -11981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5AC8A8-0253-8A48-9D86-B2197F2E52C7}"/>
              </a:ext>
            </a:extLst>
          </p:cNvPr>
          <p:cNvSpPr txBox="1"/>
          <p:nvPr/>
        </p:nvSpPr>
        <p:spPr>
          <a:xfrm>
            <a:off x="2566814" y="5384765"/>
            <a:ext cx="6835204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E5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students; breakdown &amp; redistribute bricks; take care of counting)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DD307-2626-E34C-8E45-0187823F7BE5}"/>
              </a:ext>
            </a:extLst>
          </p:cNvPr>
          <p:cNvSpPr txBox="1"/>
          <p:nvPr/>
        </p:nvSpPr>
        <p:spPr>
          <a:xfrm>
            <a:off x="35740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E2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0FD0-D8D3-A34A-AD99-1CDCCE699A1C}"/>
              </a:ext>
            </a:extLst>
          </p:cNvPr>
          <p:cNvSpPr txBox="1"/>
          <p:nvPr/>
        </p:nvSpPr>
        <p:spPr>
          <a:xfrm>
            <a:off x="6034048" y="1151363"/>
            <a:ext cx="1243930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E3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1800" b="1" u="sng" dirty="0">
                <a:solidFill>
                  <a:schemeClr val="bg1"/>
                </a:solidFill>
                <a:latin typeface="+mn-lt"/>
              </a:rPr>
              <a:t>1 student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DA2481-D690-B142-A851-FE399977A371}"/>
              </a:ext>
            </a:extLst>
          </p:cNvPr>
          <p:cNvSpPr txBox="1"/>
          <p:nvPr/>
        </p:nvSpPr>
        <p:spPr>
          <a:xfrm>
            <a:off x="9276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E4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D8ED8-D46B-F942-BD7C-687AA712A9EE}"/>
              </a:ext>
            </a:extLst>
          </p:cNvPr>
          <p:cNvSpPr txBox="1"/>
          <p:nvPr/>
        </p:nvSpPr>
        <p:spPr>
          <a:xfrm>
            <a:off x="8889745" y="2384589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Final product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4B5923-64D5-8749-9B11-C173E1AB298B}"/>
              </a:ext>
            </a:extLst>
          </p:cNvPr>
          <p:cNvSpPr txBox="1"/>
          <p:nvPr/>
        </p:nvSpPr>
        <p:spPr>
          <a:xfrm>
            <a:off x="2062758" y="28722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X1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719A1F-B338-E640-ACAA-5C3CEB8DE2AB}"/>
              </a:ext>
            </a:extLst>
          </p:cNvPr>
          <p:cNvSpPr txBox="1"/>
          <p:nvPr/>
        </p:nvSpPr>
        <p:spPr>
          <a:xfrm>
            <a:off x="4402758" y="32610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X2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982D0-653E-6E46-860D-224368695E91}"/>
              </a:ext>
            </a:extLst>
          </p:cNvPr>
          <p:cNvSpPr txBox="1"/>
          <p:nvPr/>
        </p:nvSpPr>
        <p:spPr>
          <a:xfrm>
            <a:off x="6857958" y="37866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X3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360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A063-6986-464F-B298-73464D71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LEGOzymes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round (Feedback inhibition)</a:t>
            </a:r>
          </a:p>
        </p:txBody>
      </p:sp>
      <p:pic>
        <p:nvPicPr>
          <p:cNvPr id="6" name="Content Placeholder 5" descr="A picture containing LEGO, toy, indoor, several&#10;&#10;Description automatically generated">
            <a:extLst>
              <a:ext uri="{FF2B5EF4-FFF2-40B4-BE49-F238E27FC236}">
                <a16:creationId xmlns:a16="http://schemas.microsoft.com/office/drawing/2014/main" id="{C2B5E9D7-BBF9-B447-A78A-04474A4C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11572"/>
          <a:stretch/>
        </p:blipFill>
        <p:spPr>
          <a:xfrm>
            <a:off x="946634" y="1093939"/>
            <a:ext cx="10297144" cy="51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23EA-8733-1445-8363-413956D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36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6255E-DB0F-4543-AAA3-9E06AA55DF6E}"/>
              </a:ext>
            </a:extLst>
          </p:cNvPr>
          <p:cNvCxnSpPr/>
          <p:nvPr/>
        </p:nvCxnSpPr>
        <p:spPr bwMode="auto">
          <a:xfrm>
            <a:off x="2566814" y="2606107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50F7F-9EF6-0844-A8DE-DA7219877204}"/>
              </a:ext>
            </a:extLst>
          </p:cNvPr>
          <p:cNvCxnSpPr/>
          <p:nvPr/>
        </p:nvCxnSpPr>
        <p:spPr bwMode="auto">
          <a:xfrm>
            <a:off x="4943078" y="3038155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E846B6-81DB-E746-BB6C-670FC70BFF17}"/>
              </a:ext>
            </a:extLst>
          </p:cNvPr>
          <p:cNvSpPr txBox="1"/>
          <p:nvPr/>
        </p:nvSpPr>
        <p:spPr>
          <a:xfrm>
            <a:off x="1284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E1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804DA4-1672-4B4E-8A22-611B93978073}"/>
              </a:ext>
            </a:extLst>
          </p:cNvPr>
          <p:cNvCxnSpPr/>
          <p:nvPr/>
        </p:nvCxnSpPr>
        <p:spPr bwMode="auto">
          <a:xfrm>
            <a:off x="7535366" y="3470203"/>
            <a:ext cx="115212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49C1-7304-1E45-B832-FC9669E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966" y="3381098"/>
            <a:ext cx="187119" cy="178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10F6B5-2164-C742-8BCD-705754AA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66" y="2963498"/>
            <a:ext cx="187119" cy="1782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3BCFDF-2667-9C4A-A31D-B9D1ECB9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966" y="3949898"/>
            <a:ext cx="187119" cy="17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5BC69-8482-3847-BC4B-9BCAC683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8166" y="4871498"/>
            <a:ext cx="187119" cy="178209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B2DCA98-9C43-6B47-AB39-4B61426787BE}"/>
              </a:ext>
            </a:extLst>
          </p:cNvPr>
          <p:cNvCxnSpPr>
            <a:stCxn id="26" idx="2"/>
            <a:endCxn id="25" idx="2"/>
          </p:cNvCxnSpPr>
          <p:nvPr/>
        </p:nvCxnSpPr>
        <p:spPr bwMode="auto">
          <a:xfrm rot="5400000" flipH="1">
            <a:off x="7657326" y="2875307"/>
            <a:ext cx="921600" cy="3427200"/>
          </a:xfrm>
          <a:prstGeom prst="bentConnector3">
            <a:avLst>
              <a:gd name="adj1" fmla="val -24805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B418C18-F042-CB4D-BEBE-721C96ECDA70}"/>
              </a:ext>
            </a:extLst>
          </p:cNvPr>
          <p:cNvCxnSpPr>
            <a:stCxn id="26" idx="2"/>
            <a:endCxn id="23" idx="2"/>
          </p:cNvCxnSpPr>
          <p:nvPr/>
        </p:nvCxnSpPr>
        <p:spPr bwMode="auto">
          <a:xfrm rot="5400000" flipH="1">
            <a:off x="6184926" y="1402907"/>
            <a:ext cx="1490400" cy="5803200"/>
          </a:xfrm>
          <a:prstGeom prst="bentConnector3">
            <a:avLst>
              <a:gd name="adj1" fmla="val -15338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74A4DA1-8AC0-9141-91DB-3C6E292FF5BF}"/>
              </a:ext>
            </a:extLst>
          </p:cNvPr>
          <p:cNvCxnSpPr>
            <a:stCxn id="26" idx="2"/>
            <a:endCxn id="24" idx="2"/>
          </p:cNvCxnSpPr>
          <p:nvPr/>
        </p:nvCxnSpPr>
        <p:spPr bwMode="auto">
          <a:xfrm rot="5400000" flipH="1">
            <a:off x="4842126" y="60107"/>
            <a:ext cx="1908000" cy="8071200"/>
          </a:xfrm>
          <a:prstGeom prst="bentConnector3">
            <a:avLst>
              <a:gd name="adj1" fmla="val -11981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5AC8A8-0253-8A48-9D86-B2197F2E52C7}"/>
              </a:ext>
            </a:extLst>
          </p:cNvPr>
          <p:cNvSpPr txBox="1"/>
          <p:nvPr/>
        </p:nvSpPr>
        <p:spPr>
          <a:xfrm>
            <a:off x="2566814" y="5384765"/>
            <a:ext cx="6835204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E5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students; breakdown &amp; redistribute bricks; take care of counting)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DD307-2626-E34C-8E45-0187823F7BE5}"/>
              </a:ext>
            </a:extLst>
          </p:cNvPr>
          <p:cNvSpPr txBox="1"/>
          <p:nvPr/>
        </p:nvSpPr>
        <p:spPr>
          <a:xfrm>
            <a:off x="35740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E2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0FD0-D8D3-A34A-AD99-1CDCCE699A1C}"/>
              </a:ext>
            </a:extLst>
          </p:cNvPr>
          <p:cNvSpPr txBox="1"/>
          <p:nvPr/>
        </p:nvSpPr>
        <p:spPr>
          <a:xfrm>
            <a:off x="60148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E3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DA2481-D690-B142-A851-FE399977A371}"/>
              </a:ext>
            </a:extLst>
          </p:cNvPr>
          <p:cNvSpPr txBox="1"/>
          <p:nvPr/>
        </p:nvSpPr>
        <p:spPr>
          <a:xfrm>
            <a:off x="9276412" y="1151363"/>
            <a:ext cx="1282402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E4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(2 students)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D8ED8-D46B-F942-BD7C-687AA712A9EE}"/>
              </a:ext>
            </a:extLst>
          </p:cNvPr>
          <p:cNvSpPr txBox="1"/>
          <p:nvPr/>
        </p:nvSpPr>
        <p:spPr>
          <a:xfrm>
            <a:off x="8889745" y="2384589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Final product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4B5923-64D5-8749-9B11-C173E1AB298B}"/>
              </a:ext>
            </a:extLst>
          </p:cNvPr>
          <p:cNvSpPr txBox="1"/>
          <p:nvPr/>
        </p:nvSpPr>
        <p:spPr>
          <a:xfrm>
            <a:off x="2062758" y="28722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X1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719A1F-B338-E640-ACAA-5C3CEB8DE2AB}"/>
              </a:ext>
            </a:extLst>
          </p:cNvPr>
          <p:cNvSpPr txBox="1"/>
          <p:nvPr/>
        </p:nvSpPr>
        <p:spPr>
          <a:xfrm>
            <a:off x="4402758" y="32610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X2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982D0-653E-6E46-860D-224368695E91}"/>
              </a:ext>
            </a:extLst>
          </p:cNvPr>
          <p:cNvSpPr txBox="1"/>
          <p:nvPr/>
        </p:nvSpPr>
        <p:spPr>
          <a:xfrm>
            <a:off x="6857958" y="37866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X3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1D94D-67AB-6041-85DA-9B6E9825D576}"/>
              </a:ext>
            </a:extLst>
          </p:cNvPr>
          <p:cNvSpPr txBox="1"/>
          <p:nvPr/>
        </p:nvSpPr>
        <p:spPr>
          <a:xfrm>
            <a:off x="2296357" y="4331233"/>
            <a:ext cx="383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E1 can only proceed if X3 &lt;=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9C308-A880-6247-AC20-52E1FE6E7B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5681" y="4128106"/>
            <a:ext cx="161260" cy="150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FB21DD-0002-3F4E-BC0D-794269C9EB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6081" y="3220906"/>
            <a:ext cx="161260" cy="150509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A4E67AF-9389-A34D-ABAD-93B0CBFD6FBA}"/>
              </a:ext>
            </a:extLst>
          </p:cNvPr>
          <p:cNvCxnSpPr>
            <a:stCxn id="5" idx="2"/>
            <a:endCxn id="30" idx="2"/>
          </p:cNvCxnSpPr>
          <p:nvPr/>
        </p:nvCxnSpPr>
        <p:spPr bwMode="auto">
          <a:xfrm rot="5400000" flipH="1">
            <a:off x="4187911" y="1420215"/>
            <a:ext cx="907200" cy="4809600"/>
          </a:xfrm>
          <a:prstGeom prst="bentConnector3">
            <a:avLst>
              <a:gd name="adj1" fmla="val -52182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B727F8-E387-7F41-AA63-77700FD8DB27}"/>
              </a:ext>
            </a:extLst>
          </p:cNvPr>
          <p:cNvCxnSpPr/>
          <p:nvPr/>
        </p:nvCxnSpPr>
        <p:spPr bwMode="auto">
          <a:xfrm>
            <a:off x="2046092" y="3381098"/>
            <a:ext cx="37670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803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A063-6986-464F-B298-73464D7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22" y="252000"/>
            <a:ext cx="10445159" cy="972716"/>
          </a:xfrm>
        </p:spPr>
        <p:txBody>
          <a:bodyPr/>
          <a:lstStyle/>
          <a:p>
            <a:r>
              <a:rPr lang="en-US" dirty="0" err="1"/>
              <a:t>LEGOzymes</a:t>
            </a:r>
            <a:r>
              <a:rPr lang="en-US" dirty="0"/>
              <a:t>: 4</a:t>
            </a:r>
            <a:r>
              <a:rPr lang="en-US" baseline="30000" dirty="0"/>
              <a:t>th</a:t>
            </a:r>
            <a:r>
              <a:rPr lang="en-US" dirty="0"/>
              <a:t> round (free optimization; win the prize!)</a:t>
            </a:r>
          </a:p>
        </p:txBody>
      </p:sp>
      <p:pic>
        <p:nvPicPr>
          <p:cNvPr id="6" name="Content Placeholder 5" descr="A picture containing LEGO, toy, indoor, several&#10;&#10;Description automatically generated">
            <a:extLst>
              <a:ext uri="{FF2B5EF4-FFF2-40B4-BE49-F238E27FC236}">
                <a16:creationId xmlns:a16="http://schemas.microsoft.com/office/drawing/2014/main" id="{C2B5E9D7-BBF9-B447-A78A-04474A4C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11572"/>
          <a:stretch/>
        </p:blipFill>
        <p:spPr>
          <a:xfrm>
            <a:off x="946634" y="1093939"/>
            <a:ext cx="10297144" cy="51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23EA-8733-1445-8363-413956D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37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6255E-DB0F-4543-AAA3-9E06AA55DF6E}"/>
              </a:ext>
            </a:extLst>
          </p:cNvPr>
          <p:cNvCxnSpPr/>
          <p:nvPr/>
        </p:nvCxnSpPr>
        <p:spPr bwMode="auto">
          <a:xfrm>
            <a:off x="2566814" y="2606107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50F7F-9EF6-0844-A8DE-DA7219877204}"/>
              </a:ext>
            </a:extLst>
          </p:cNvPr>
          <p:cNvCxnSpPr/>
          <p:nvPr/>
        </p:nvCxnSpPr>
        <p:spPr bwMode="auto">
          <a:xfrm>
            <a:off x="4943078" y="3038155"/>
            <a:ext cx="720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E846B6-81DB-E746-BB6C-670FC70BFF17}"/>
              </a:ext>
            </a:extLst>
          </p:cNvPr>
          <p:cNvSpPr txBox="1"/>
          <p:nvPr/>
        </p:nvSpPr>
        <p:spPr>
          <a:xfrm>
            <a:off x="1220292" y="1151363"/>
            <a:ext cx="1410643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E1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(?? students)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804DA4-1672-4B4E-8A22-611B93978073}"/>
              </a:ext>
            </a:extLst>
          </p:cNvPr>
          <p:cNvCxnSpPr/>
          <p:nvPr/>
        </p:nvCxnSpPr>
        <p:spPr bwMode="auto">
          <a:xfrm>
            <a:off x="7535366" y="3470203"/>
            <a:ext cx="115212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49C1-7304-1E45-B832-FC9669E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966" y="3381098"/>
            <a:ext cx="187119" cy="178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10F6B5-2164-C742-8BCD-705754AA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66" y="2963498"/>
            <a:ext cx="187119" cy="1782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3BCFDF-2667-9C4A-A31D-B9D1ECB9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966" y="3949898"/>
            <a:ext cx="187119" cy="17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5BC69-8482-3847-BC4B-9BCAC683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8166" y="4871498"/>
            <a:ext cx="187119" cy="178209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B2DCA98-9C43-6B47-AB39-4B61426787BE}"/>
              </a:ext>
            </a:extLst>
          </p:cNvPr>
          <p:cNvCxnSpPr>
            <a:stCxn id="26" idx="2"/>
            <a:endCxn id="25" idx="2"/>
          </p:cNvCxnSpPr>
          <p:nvPr/>
        </p:nvCxnSpPr>
        <p:spPr bwMode="auto">
          <a:xfrm rot="5400000" flipH="1">
            <a:off x="7657326" y="2875307"/>
            <a:ext cx="921600" cy="3427200"/>
          </a:xfrm>
          <a:prstGeom prst="bentConnector3">
            <a:avLst>
              <a:gd name="adj1" fmla="val -24805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B418C18-F042-CB4D-BEBE-721C96ECDA70}"/>
              </a:ext>
            </a:extLst>
          </p:cNvPr>
          <p:cNvCxnSpPr>
            <a:stCxn id="26" idx="2"/>
            <a:endCxn id="23" idx="2"/>
          </p:cNvCxnSpPr>
          <p:nvPr/>
        </p:nvCxnSpPr>
        <p:spPr bwMode="auto">
          <a:xfrm rot="5400000" flipH="1">
            <a:off x="6184926" y="1402907"/>
            <a:ext cx="1490400" cy="5803200"/>
          </a:xfrm>
          <a:prstGeom prst="bentConnector3">
            <a:avLst>
              <a:gd name="adj1" fmla="val -15338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74A4DA1-8AC0-9141-91DB-3C6E292FF5BF}"/>
              </a:ext>
            </a:extLst>
          </p:cNvPr>
          <p:cNvCxnSpPr>
            <a:stCxn id="26" idx="2"/>
            <a:endCxn id="24" idx="2"/>
          </p:cNvCxnSpPr>
          <p:nvPr/>
        </p:nvCxnSpPr>
        <p:spPr bwMode="auto">
          <a:xfrm rot="5400000" flipH="1">
            <a:off x="4842126" y="60107"/>
            <a:ext cx="1908000" cy="8071200"/>
          </a:xfrm>
          <a:prstGeom prst="bentConnector3">
            <a:avLst>
              <a:gd name="adj1" fmla="val -11981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5AC8A8-0253-8A48-9D86-B2197F2E52C7}"/>
              </a:ext>
            </a:extLst>
          </p:cNvPr>
          <p:cNvSpPr txBox="1"/>
          <p:nvPr/>
        </p:nvSpPr>
        <p:spPr>
          <a:xfrm>
            <a:off x="2502693" y="5384765"/>
            <a:ext cx="6963446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E5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(?? students; breakdown &amp; redistribute bricks; take care of counting)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DD307-2626-E34C-8E45-0187823F7BE5}"/>
              </a:ext>
            </a:extLst>
          </p:cNvPr>
          <p:cNvSpPr txBox="1"/>
          <p:nvPr/>
        </p:nvSpPr>
        <p:spPr>
          <a:xfrm>
            <a:off x="3509892" y="1151363"/>
            <a:ext cx="1410643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E2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(?? students)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0FD0-D8D3-A34A-AD99-1CDCCE699A1C}"/>
              </a:ext>
            </a:extLst>
          </p:cNvPr>
          <p:cNvSpPr txBox="1"/>
          <p:nvPr/>
        </p:nvSpPr>
        <p:spPr>
          <a:xfrm>
            <a:off x="5950692" y="1151363"/>
            <a:ext cx="1410643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E3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(?? students)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DA2481-D690-B142-A851-FE399977A371}"/>
              </a:ext>
            </a:extLst>
          </p:cNvPr>
          <p:cNvSpPr txBox="1"/>
          <p:nvPr/>
        </p:nvSpPr>
        <p:spPr>
          <a:xfrm>
            <a:off x="9212292" y="1151363"/>
            <a:ext cx="1410643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E4</a:t>
            </a:r>
          </a:p>
          <a:p>
            <a:pPr algn="ctr">
              <a:spcBef>
                <a:spcPts val="432"/>
              </a:spcBef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(?? students)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D8ED8-D46B-F942-BD7C-687AA712A9EE}"/>
              </a:ext>
            </a:extLst>
          </p:cNvPr>
          <p:cNvSpPr txBox="1"/>
          <p:nvPr/>
        </p:nvSpPr>
        <p:spPr>
          <a:xfrm>
            <a:off x="8889745" y="2384589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Final product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4B5923-64D5-8749-9B11-C173E1AB298B}"/>
              </a:ext>
            </a:extLst>
          </p:cNvPr>
          <p:cNvSpPr txBox="1"/>
          <p:nvPr/>
        </p:nvSpPr>
        <p:spPr>
          <a:xfrm>
            <a:off x="2062758" y="28722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X1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719A1F-B338-E640-ACAA-5C3CEB8DE2AB}"/>
              </a:ext>
            </a:extLst>
          </p:cNvPr>
          <p:cNvSpPr txBox="1"/>
          <p:nvPr/>
        </p:nvSpPr>
        <p:spPr>
          <a:xfrm>
            <a:off x="4402758" y="32610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X2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982D0-653E-6E46-860D-224368695E91}"/>
              </a:ext>
            </a:extLst>
          </p:cNvPr>
          <p:cNvSpPr txBox="1"/>
          <p:nvPr/>
        </p:nvSpPr>
        <p:spPr>
          <a:xfrm>
            <a:off x="6857958" y="3786635"/>
            <a:ext cx="3767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X3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9C308-A880-6247-AC20-52E1FE6E7B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5681" y="4128106"/>
            <a:ext cx="161260" cy="150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FB21DD-0002-3F4E-BC0D-794269C9EB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6081" y="3220906"/>
            <a:ext cx="161260" cy="1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ECF-607E-8C4E-A37E-21130558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26B5E-204C-6F4C-BCB8-9793D8143F75}"/>
              </a:ext>
            </a:extLst>
          </p:cNvPr>
          <p:cNvSpPr txBox="1"/>
          <p:nvPr/>
        </p:nvSpPr>
        <p:spPr>
          <a:xfrm>
            <a:off x="1918742" y="1593507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a-DK" sz="2400" dirty="0"/>
              <a:t>Is the </a:t>
            </a:r>
            <a:r>
              <a:rPr lang="da-DK" sz="2400" dirty="0" err="1"/>
              <a:t>LEGOzymes</a:t>
            </a:r>
            <a:r>
              <a:rPr lang="da-DK" sz="2400" dirty="0"/>
              <a:t> a </a:t>
            </a:r>
            <a:r>
              <a:rPr lang="da-DK" sz="2400" dirty="0" err="1"/>
              <a:t>good</a:t>
            </a:r>
            <a:r>
              <a:rPr lang="da-DK" sz="2400" dirty="0"/>
              <a:t> </a:t>
            </a:r>
            <a:r>
              <a:rPr lang="da-DK" sz="2400" dirty="0" err="1"/>
              <a:t>analogy</a:t>
            </a:r>
            <a:r>
              <a:rPr lang="da-DK" sz="2400" dirty="0"/>
              <a:t> for a </a:t>
            </a:r>
            <a:r>
              <a:rPr lang="da-DK" sz="2400" dirty="0" err="1"/>
              <a:t>metabolic</a:t>
            </a:r>
            <a:r>
              <a:rPr lang="da-DK" sz="2400" dirty="0"/>
              <a:t> </a:t>
            </a:r>
            <a:r>
              <a:rPr lang="da-DK" sz="2400" dirty="0" err="1"/>
              <a:t>pathway</a:t>
            </a:r>
            <a:r>
              <a:rPr lang="da-DK" sz="2400" dirty="0"/>
              <a:t>? </a:t>
            </a:r>
            <a:r>
              <a:rPr lang="da-DK" sz="2400" dirty="0" err="1"/>
              <a:t>What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the </a:t>
            </a:r>
            <a:r>
              <a:rPr lang="da-DK" sz="2400" dirty="0" err="1"/>
              <a:t>limitations</a:t>
            </a:r>
            <a:r>
              <a:rPr lang="da-DK" sz="2400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400" dirty="0" err="1"/>
              <a:t>Discuss</a:t>
            </a:r>
            <a:r>
              <a:rPr lang="da-DK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83936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2C96-6B6C-7045-9D10-445B5D375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Flux Balance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783FB-2218-9E46-A20F-00FC3E23D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54B4-2149-364D-AB75-8C0792710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Course 27410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41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challenge:</a:t>
            </a:r>
            <a:br>
              <a:rPr lang="en-US" dirty="0"/>
            </a:br>
            <a:r>
              <a:rPr lang="en-US" dirty="0"/>
              <a:t>How do we optimize a single pathway?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30" y="256564"/>
            <a:ext cx="3816424" cy="6107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9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741-7FB5-594D-86D2-4E820D04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Flux Balance Analysis (</a:t>
            </a:r>
            <a:r>
              <a:rPr lang="en-US" dirty="0" err="1"/>
              <a:t>dFBA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89EC9-A450-5741-961C-B019EC6D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E4D55-2EC9-DB45-B900-730E03D6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0" y="1244194"/>
            <a:ext cx="10030172" cy="45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1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AA0A-8F19-5944-909F-5B8CEA08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</a:t>
            </a:r>
            <a:r>
              <a:rPr lang="en-US" dirty="0" err="1"/>
              <a:t>dFBA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9265-4C7A-E345-AFC0-D432CAC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41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F36BB9-9A15-664C-BB78-627EC95C35A0}"/>
              </a:ext>
            </a:extLst>
          </p:cNvPr>
          <p:cNvGrpSpPr/>
          <p:nvPr/>
        </p:nvGrpSpPr>
        <p:grpSpPr>
          <a:xfrm>
            <a:off x="3286894" y="483079"/>
            <a:ext cx="5921117" cy="5617660"/>
            <a:chOff x="2782838" y="115596"/>
            <a:chExt cx="6768752" cy="6421854"/>
          </a:xfrm>
        </p:grpSpPr>
        <p:pic>
          <p:nvPicPr>
            <p:cNvPr id="5" name="Picture 4" descr="CFrates.png">
              <a:extLst>
                <a:ext uri="{FF2B5EF4-FFF2-40B4-BE49-F238E27FC236}">
                  <a16:creationId xmlns:a16="http://schemas.microsoft.com/office/drawing/2014/main" id="{519A714D-708A-164D-861E-088108D6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2838" y="115596"/>
              <a:ext cx="6768752" cy="64218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37FAD8-B070-5041-99CB-D7496B8DA64E}"/>
                </a:ext>
              </a:extLst>
            </p:cNvPr>
            <p:cNvSpPr txBox="1"/>
            <p:nvPr/>
          </p:nvSpPr>
          <p:spPr>
            <a:xfrm>
              <a:off x="4593796" y="1919230"/>
              <a:ext cx="1955257" cy="7623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2000" dirty="0">
                  <a:latin typeface="+mn-lt"/>
                </a:rPr>
                <a:t>Pseudo-steady</a:t>
              </a:r>
            </a:p>
            <a:p>
              <a:pPr algn="l">
                <a:spcBef>
                  <a:spcPts val="432"/>
                </a:spcBef>
              </a:pPr>
              <a:r>
                <a:rPr lang="en-US" sz="2000" dirty="0">
                  <a:latin typeface="+mn-lt"/>
                </a:rPr>
                <a:t>State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9BE269-F0DF-4F49-9637-36F416C92ECC}"/>
              </a:ext>
            </a:extLst>
          </p:cNvPr>
          <p:cNvGrpSpPr/>
          <p:nvPr/>
        </p:nvGrpSpPr>
        <p:grpSpPr>
          <a:xfrm>
            <a:off x="1096121" y="266794"/>
            <a:ext cx="10892058" cy="6050230"/>
            <a:chOff x="1096121" y="266794"/>
            <a:chExt cx="10892058" cy="60502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3F0FE6-68D7-AA4C-9D1E-4A9037C782FF}"/>
                </a:ext>
              </a:extLst>
            </p:cNvPr>
            <p:cNvSpPr txBox="1"/>
            <p:nvPr/>
          </p:nvSpPr>
          <p:spPr>
            <a:xfrm>
              <a:off x="9508333" y="3495911"/>
              <a:ext cx="24798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2000" dirty="0">
                  <a:latin typeface="+mn-lt"/>
                </a:rPr>
                <a:t>Dynamic environment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AD4B14-9C73-3942-8644-7EE3B5F59DE9}"/>
                </a:ext>
              </a:extLst>
            </p:cNvPr>
            <p:cNvGrpSpPr/>
            <p:nvPr/>
          </p:nvGrpSpPr>
          <p:grpSpPr>
            <a:xfrm>
              <a:off x="1096121" y="266794"/>
              <a:ext cx="10350832" cy="6050230"/>
              <a:chOff x="1096121" y="266794"/>
              <a:chExt cx="10350832" cy="60502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01D1FB2-FBD8-104F-907F-AB631E808BB9}"/>
                  </a:ext>
                </a:extLst>
              </p:cNvPr>
              <p:cNvGrpSpPr/>
              <p:nvPr/>
            </p:nvGrpSpPr>
            <p:grpSpPr>
              <a:xfrm>
                <a:off x="1096121" y="1360354"/>
                <a:ext cx="1987800" cy="369332"/>
                <a:chOff x="1096121" y="1360354"/>
                <a:chExt cx="1987800" cy="369332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A66D29-62D7-E246-8F43-3E22EB09AA74}"/>
                    </a:ext>
                  </a:extLst>
                </p:cNvPr>
                <p:cNvSpPr txBox="1"/>
                <p:nvPr/>
              </p:nvSpPr>
              <p:spPr>
                <a:xfrm>
                  <a:off x="1096121" y="1360354"/>
                  <a:ext cx="2228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N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BB44745-FCD6-454E-A9A2-0817257CD928}"/>
                    </a:ext>
                  </a:extLst>
                </p:cNvPr>
                <p:cNvCxnSpPr>
                  <a:stCxn id="13" idx="3"/>
                </p:cNvCxnSpPr>
                <p:nvPr/>
              </p:nvCxnSpPr>
              <p:spPr bwMode="auto">
                <a:xfrm>
                  <a:off x="1318939" y="1545020"/>
                  <a:ext cx="1764982" cy="11772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C9C6942-3164-2045-83C4-AF395F00DD19}"/>
                  </a:ext>
                </a:extLst>
              </p:cNvPr>
              <p:cNvGrpSpPr/>
              <p:nvPr/>
            </p:nvGrpSpPr>
            <p:grpSpPr>
              <a:xfrm>
                <a:off x="5159102" y="266794"/>
                <a:ext cx="792088" cy="430614"/>
                <a:chOff x="5159102" y="266794"/>
                <a:chExt cx="792088" cy="43061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A91426-67DB-FA4C-9E73-0490F7691E94}"/>
                    </a:ext>
                  </a:extLst>
                </p:cNvPr>
                <p:cNvSpPr txBox="1"/>
                <p:nvPr/>
              </p:nvSpPr>
              <p:spPr>
                <a:xfrm>
                  <a:off x="5159102" y="266794"/>
                  <a:ext cx="205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S</a:t>
                  </a: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CE1CF77-C2A5-5A49-B6B1-B913197DB992}"/>
                    </a:ext>
                  </a:extLst>
                </p:cNvPr>
                <p:cNvCxnSpPr>
                  <a:stCxn id="14" idx="3"/>
                </p:cNvCxnSpPr>
                <p:nvPr/>
              </p:nvCxnSpPr>
              <p:spPr bwMode="auto">
                <a:xfrm>
                  <a:off x="5364286" y="451460"/>
                  <a:ext cx="586904" cy="24594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BACA7E0-EAF2-AA49-9AB8-3CC7E8F5A38E}"/>
                  </a:ext>
                </a:extLst>
              </p:cNvPr>
              <p:cNvGrpSpPr/>
              <p:nvPr/>
            </p:nvGrpSpPr>
            <p:grpSpPr>
              <a:xfrm>
                <a:off x="9320843" y="1515682"/>
                <a:ext cx="2126110" cy="369332"/>
                <a:chOff x="9320843" y="1515682"/>
                <a:chExt cx="2126110" cy="369332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73BAE7A-FEB8-BE43-90DC-C5C622D50C03}"/>
                    </a:ext>
                  </a:extLst>
                </p:cNvPr>
                <p:cNvSpPr txBox="1"/>
                <p:nvPr/>
              </p:nvSpPr>
              <p:spPr>
                <a:xfrm>
                  <a:off x="11094292" y="1515682"/>
                  <a:ext cx="3526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O</a:t>
                  </a:r>
                  <a:r>
                    <a:rPr lang="en-US" sz="2400" baseline="-25000" dirty="0">
                      <a:latin typeface="+mn-lt"/>
                    </a:rPr>
                    <a:t>2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410965B-55FB-F342-97A0-414D681015B6}"/>
                    </a:ext>
                  </a:extLst>
                </p:cNvPr>
                <p:cNvCxnSpPr>
                  <a:stCxn id="8" idx="1"/>
                </p:cNvCxnSpPr>
                <p:nvPr/>
              </p:nvCxnSpPr>
              <p:spPr bwMode="auto">
                <a:xfrm flipH="1" flipV="1">
                  <a:off x="9320843" y="1630281"/>
                  <a:ext cx="1773449" cy="7006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82D4F65-2B39-5146-9BE2-06DD70E60491}"/>
                  </a:ext>
                </a:extLst>
              </p:cNvPr>
              <p:cNvGrpSpPr/>
              <p:nvPr/>
            </p:nvGrpSpPr>
            <p:grpSpPr>
              <a:xfrm>
                <a:off x="8975526" y="5085184"/>
                <a:ext cx="1608675" cy="745727"/>
                <a:chOff x="8975526" y="5085184"/>
                <a:chExt cx="1608675" cy="74572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A2EBE3-BAE0-AA46-92A3-C25DB8DC5D12}"/>
                    </a:ext>
                  </a:extLst>
                </p:cNvPr>
                <p:cNvSpPr txBox="1"/>
                <p:nvPr/>
              </p:nvSpPr>
              <p:spPr>
                <a:xfrm>
                  <a:off x="10379017" y="5461579"/>
                  <a:ext cx="205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X</a:t>
                  </a:r>
                  <a:endParaRPr lang="en-US" sz="2400" baseline="-25000" dirty="0">
                    <a:latin typeface="+mn-lt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3A61B22-1964-B54C-B2EA-229C71CCB69F}"/>
                    </a:ext>
                  </a:extLst>
                </p:cNvPr>
                <p:cNvCxnSpPr>
                  <a:endCxn id="9" idx="1"/>
                </p:cNvCxnSpPr>
                <p:nvPr/>
              </p:nvCxnSpPr>
              <p:spPr bwMode="auto">
                <a:xfrm>
                  <a:off x="8975526" y="5085184"/>
                  <a:ext cx="1403491" cy="561061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FB1B9D4-DA01-5A47-A7A3-B3D6C1D20E68}"/>
                  </a:ext>
                </a:extLst>
              </p:cNvPr>
              <p:cNvGrpSpPr/>
              <p:nvPr/>
            </p:nvGrpSpPr>
            <p:grpSpPr>
              <a:xfrm>
                <a:off x="6455246" y="5947692"/>
                <a:ext cx="1516451" cy="369332"/>
                <a:chOff x="6455246" y="5947692"/>
                <a:chExt cx="1516451" cy="369332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D40F3B-3FDE-CC43-B095-6B12069E7B4C}"/>
                    </a:ext>
                  </a:extLst>
                </p:cNvPr>
                <p:cNvSpPr txBox="1"/>
                <p:nvPr/>
              </p:nvSpPr>
              <p:spPr>
                <a:xfrm>
                  <a:off x="7766513" y="5947692"/>
                  <a:ext cx="205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P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50EB10DD-A8E0-7F48-8905-0AA0BCF1507D}"/>
                    </a:ext>
                  </a:extLst>
                </p:cNvPr>
                <p:cNvCxnSpPr>
                  <a:endCxn id="10" idx="1"/>
                </p:cNvCxnSpPr>
                <p:nvPr/>
              </p:nvCxnSpPr>
              <p:spPr bwMode="auto">
                <a:xfrm>
                  <a:off x="6455246" y="5947692"/>
                  <a:ext cx="1311267" cy="18466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BE23673-125A-574F-9C5C-954716A5CA0D}"/>
                  </a:ext>
                </a:extLst>
              </p:cNvPr>
              <p:cNvGrpSpPr/>
              <p:nvPr/>
            </p:nvGrpSpPr>
            <p:grpSpPr>
              <a:xfrm>
                <a:off x="1096121" y="5013176"/>
                <a:ext cx="2262781" cy="864033"/>
                <a:chOff x="1096121" y="5013176"/>
                <a:chExt cx="2262781" cy="86403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D668ED-D345-FF45-802E-99FD2BA83B26}"/>
                    </a:ext>
                  </a:extLst>
                </p:cNvPr>
                <p:cNvSpPr txBox="1"/>
                <p:nvPr/>
              </p:nvSpPr>
              <p:spPr>
                <a:xfrm>
                  <a:off x="1096121" y="5507877"/>
                  <a:ext cx="5754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432"/>
                    </a:spcBef>
                  </a:pPr>
                  <a:r>
                    <a:rPr lang="en-US" sz="2400" dirty="0">
                      <a:latin typeface="+mn-lt"/>
                    </a:rPr>
                    <a:t>CO</a:t>
                  </a:r>
                  <a:r>
                    <a:rPr lang="en-US" sz="2400" baseline="-25000" dirty="0">
                      <a:latin typeface="+mn-lt"/>
                    </a:rPr>
                    <a:t>2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615586C-200C-7E42-8D4D-C3CFBDC44835}"/>
                    </a:ext>
                  </a:extLst>
                </p:cNvPr>
                <p:cNvCxnSpPr/>
                <p:nvPr/>
              </p:nvCxnSpPr>
              <p:spPr bwMode="auto">
                <a:xfrm flipH="1">
                  <a:off x="1811396" y="5013176"/>
                  <a:ext cx="1547506" cy="550583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7F7459-3A2B-1943-94FE-F01658D7CF93}"/>
              </a:ext>
            </a:extLst>
          </p:cNvPr>
          <p:cNvGrpSpPr/>
          <p:nvPr/>
        </p:nvGrpSpPr>
        <p:grpSpPr>
          <a:xfrm>
            <a:off x="268786" y="638684"/>
            <a:ext cx="11681632" cy="5797663"/>
            <a:chOff x="268786" y="638684"/>
            <a:chExt cx="11681632" cy="579766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1B988A-D271-864E-80BA-8B69A8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201" y="4885926"/>
              <a:ext cx="1366217" cy="5756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D23EA51-58A4-B441-84B3-1F657336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3019" y="2126108"/>
              <a:ext cx="1527399" cy="57565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0A14BD7-F6F6-F84D-BF65-BCCF8CB1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86" y="4721709"/>
              <a:ext cx="1874649" cy="56239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2FF90A1-0DF1-C34C-A971-37C30E9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4815" y="5765131"/>
              <a:ext cx="1521422" cy="67121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61C1BD2-17C1-4F41-8883-490490030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890" y="2066173"/>
              <a:ext cx="1421998" cy="59915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3D965E8-10EB-4849-B35D-8B3E9009D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4950" y="638684"/>
              <a:ext cx="1473805" cy="67813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C97C87-EC5F-C847-A7A7-CD1349673496}"/>
              </a:ext>
            </a:extLst>
          </p:cNvPr>
          <p:cNvGrpSpPr/>
          <p:nvPr/>
        </p:nvGrpSpPr>
        <p:grpSpPr>
          <a:xfrm>
            <a:off x="6576009" y="237407"/>
            <a:ext cx="5244718" cy="804753"/>
            <a:chOff x="6576009" y="237407"/>
            <a:chExt cx="5244718" cy="80475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0848BDB-683C-1B42-BE59-78F3247A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3356" y="293330"/>
              <a:ext cx="2449875" cy="74883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CE42FD-1580-C24A-8988-B1E496E0E42C}"/>
                </a:ext>
              </a:extLst>
            </p:cNvPr>
            <p:cNvSpPr txBox="1"/>
            <p:nvPr/>
          </p:nvSpPr>
          <p:spPr>
            <a:xfrm>
              <a:off x="6576009" y="515866"/>
              <a:ext cx="343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e.g.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5D848D-2515-184A-952C-3D7DA004091C}"/>
                </a:ext>
              </a:extLst>
            </p:cNvPr>
            <p:cNvSpPr txBox="1"/>
            <p:nvPr/>
          </p:nvSpPr>
          <p:spPr>
            <a:xfrm>
              <a:off x="9817483" y="237407"/>
              <a:ext cx="200324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or more complicated rate equations with inhibition terms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60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AA0A-8F19-5944-909F-5B8CEA08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23" y="252000"/>
            <a:ext cx="3820423" cy="575275"/>
          </a:xfrm>
        </p:spPr>
        <p:txBody>
          <a:bodyPr/>
          <a:lstStyle/>
          <a:p>
            <a:r>
              <a:rPr lang="en-US" dirty="0" err="1"/>
              <a:t>dFBA</a:t>
            </a:r>
            <a:r>
              <a:rPr lang="en-US" dirty="0"/>
              <a:t>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9265-4C7A-E345-AFC0-D432CAC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z="400" smtClean="0"/>
              <a:t>42</a:t>
            </a:fld>
            <a:endParaRPr lang="en-US" sz="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F750E4-BAEE-974B-8143-C8C377BF1B51}"/>
              </a:ext>
            </a:extLst>
          </p:cNvPr>
          <p:cNvGrpSpPr/>
          <p:nvPr/>
        </p:nvGrpSpPr>
        <p:grpSpPr>
          <a:xfrm>
            <a:off x="3286894" y="1859874"/>
            <a:ext cx="5722264" cy="3166584"/>
            <a:chOff x="1096121" y="191862"/>
            <a:chExt cx="11045367" cy="61122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F36BB9-9A15-664C-BB78-627EC95C35A0}"/>
                </a:ext>
              </a:extLst>
            </p:cNvPr>
            <p:cNvGrpSpPr/>
            <p:nvPr/>
          </p:nvGrpSpPr>
          <p:grpSpPr>
            <a:xfrm>
              <a:off x="3286894" y="483079"/>
              <a:ext cx="5921117" cy="5617660"/>
              <a:chOff x="2782838" y="115596"/>
              <a:chExt cx="6768752" cy="6421854"/>
            </a:xfrm>
          </p:grpSpPr>
          <p:pic>
            <p:nvPicPr>
              <p:cNvPr id="5" name="Picture 4" descr="CFrates.png">
                <a:extLst>
                  <a:ext uri="{FF2B5EF4-FFF2-40B4-BE49-F238E27FC236}">
                    <a16:creationId xmlns:a16="http://schemas.microsoft.com/office/drawing/2014/main" id="{519A714D-708A-164D-861E-088108D65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82838" y="115596"/>
                <a:ext cx="6768752" cy="642185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37FAD8-B070-5041-99CB-D7496B8DA64E}"/>
                  </a:ext>
                </a:extLst>
              </p:cNvPr>
              <p:cNvSpPr txBox="1"/>
              <p:nvPr/>
            </p:nvSpPr>
            <p:spPr>
              <a:xfrm>
                <a:off x="4593797" y="1919231"/>
                <a:ext cx="2076298" cy="86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US" sz="1100" dirty="0">
                    <a:latin typeface="+mn-lt"/>
                  </a:rPr>
                  <a:t>Pseudo-steady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en-US" sz="1100" dirty="0">
                    <a:latin typeface="+mn-lt"/>
                  </a:rPr>
                  <a:t>State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49BE269-F0DF-4F49-9637-36F416C92ECC}"/>
                </a:ext>
              </a:extLst>
            </p:cNvPr>
            <p:cNvGrpSpPr/>
            <p:nvPr/>
          </p:nvGrpSpPr>
          <p:grpSpPr>
            <a:xfrm>
              <a:off x="1096121" y="191862"/>
              <a:ext cx="11045367" cy="6112281"/>
              <a:chOff x="1096121" y="191862"/>
              <a:chExt cx="11045367" cy="611228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3F0FE6-68D7-AA4C-9D1E-4A9037C782FF}"/>
                  </a:ext>
                </a:extLst>
              </p:cNvPr>
              <p:cNvSpPr txBox="1"/>
              <p:nvPr/>
            </p:nvSpPr>
            <p:spPr>
              <a:xfrm>
                <a:off x="9508334" y="3495911"/>
                <a:ext cx="2633154" cy="326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US" sz="1100" dirty="0">
                    <a:latin typeface="+mn-lt"/>
                  </a:rPr>
                  <a:t>Dynamic environment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AAD4B14-9C73-3942-8644-7EE3B5F59DE9}"/>
                  </a:ext>
                </a:extLst>
              </p:cNvPr>
              <p:cNvGrpSpPr/>
              <p:nvPr/>
            </p:nvGrpSpPr>
            <p:grpSpPr>
              <a:xfrm>
                <a:off x="1096121" y="191862"/>
                <a:ext cx="10341627" cy="6112281"/>
                <a:chOff x="1096121" y="191862"/>
                <a:chExt cx="10341627" cy="6112281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E01D1FB2-FBD8-104F-907F-AB631E808BB9}"/>
                    </a:ext>
                  </a:extLst>
                </p:cNvPr>
                <p:cNvGrpSpPr/>
                <p:nvPr/>
              </p:nvGrpSpPr>
              <p:grpSpPr>
                <a:xfrm>
                  <a:off x="1096121" y="1360354"/>
                  <a:ext cx="1987800" cy="356451"/>
                  <a:chOff x="1096121" y="1360354"/>
                  <a:chExt cx="1987800" cy="356451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A66D29-62D7-E246-8F43-3E22EB09AA7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6121" y="1360354"/>
                    <a:ext cx="213500" cy="3564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N</a:t>
                    </a:r>
                  </a:p>
                </p:txBody>
              </p: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DBB44745-FCD6-454E-A9A2-0817257CD928}"/>
                      </a:ext>
                    </a:extLst>
                  </p:cNvPr>
                  <p:cNvCxnSpPr>
                    <a:cxnSpLocks/>
                    <a:stCxn id="13" idx="3"/>
                  </p:cNvCxnSpPr>
                  <p:nvPr/>
                </p:nvCxnSpPr>
                <p:spPr bwMode="auto">
                  <a:xfrm>
                    <a:off x="1309621" y="1538579"/>
                    <a:ext cx="1774300" cy="1821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C9C6942-3164-2045-83C4-AF395F00DD19}"/>
                    </a:ext>
                  </a:extLst>
                </p:cNvPr>
                <p:cNvGrpSpPr/>
                <p:nvPr/>
              </p:nvGrpSpPr>
              <p:grpSpPr>
                <a:xfrm>
                  <a:off x="4665886" y="191862"/>
                  <a:ext cx="1283963" cy="495608"/>
                  <a:chOff x="4665886" y="191862"/>
                  <a:chExt cx="1283963" cy="495608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A91426-67DB-FA4C-9E73-0490F7691E94}"/>
                      </a:ext>
                    </a:extLst>
                  </p:cNvPr>
                  <p:cNvSpPr txBox="1"/>
                  <p:nvPr/>
                </p:nvSpPr>
                <p:spPr>
                  <a:xfrm>
                    <a:off x="4665886" y="191862"/>
                    <a:ext cx="198028" cy="3564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S</a:t>
                    </a:r>
                  </a:p>
                </p:txBody>
              </p: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ECE1CF77-C2A5-5A49-B6B1-B913197DB992}"/>
                      </a:ext>
                    </a:extLst>
                  </p:cNvPr>
                  <p:cNvCxnSpPr>
                    <a:cxnSpLocks/>
                    <a:stCxn id="14" idx="3"/>
                  </p:cNvCxnSpPr>
                  <p:nvPr/>
                </p:nvCxnSpPr>
                <p:spPr bwMode="auto">
                  <a:xfrm>
                    <a:off x="4863914" y="370087"/>
                    <a:ext cx="1085935" cy="31738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BACA7E0-EAF2-AA49-9AB8-3CC7E8F5A38E}"/>
                    </a:ext>
                  </a:extLst>
                </p:cNvPr>
                <p:cNvGrpSpPr/>
                <p:nvPr/>
              </p:nvGrpSpPr>
              <p:grpSpPr>
                <a:xfrm>
                  <a:off x="9320847" y="1515682"/>
                  <a:ext cx="2116901" cy="356451"/>
                  <a:chOff x="9320847" y="1515682"/>
                  <a:chExt cx="2116901" cy="356451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73BAE7A-FEB8-BE43-90DC-C5C622D50C0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4292" y="1515682"/>
                    <a:ext cx="343456" cy="3564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O</a:t>
                    </a:r>
                    <a:r>
                      <a:rPr lang="en-US" sz="1200" baseline="-25000" dirty="0">
                        <a:latin typeface="+mn-lt"/>
                      </a:rPr>
                      <a:t>2</a:t>
                    </a:r>
                  </a:p>
                </p:txBody>
              </p: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1410965B-55FB-F342-97A0-414D681015B6}"/>
                      </a:ext>
                    </a:extLst>
                  </p:cNvPr>
                  <p:cNvCxnSpPr>
                    <a:cxnSpLocks/>
                    <a:stCxn id="8" idx="1"/>
                  </p:cNvCxnSpPr>
                  <p:nvPr/>
                </p:nvCxnSpPr>
                <p:spPr bwMode="auto">
                  <a:xfrm flipH="1" flipV="1">
                    <a:off x="9320847" y="1630285"/>
                    <a:ext cx="1773445" cy="6362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82D4F65-2B39-5146-9BE2-06DD70E60491}"/>
                    </a:ext>
                  </a:extLst>
                </p:cNvPr>
                <p:cNvGrpSpPr/>
                <p:nvPr/>
              </p:nvGrpSpPr>
              <p:grpSpPr>
                <a:xfrm>
                  <a:off x="8975526" y="5085184"/>
                  <a:ext cx="1601518" cy="732846"/>
                  <a:chOff x="8975526" y="5085184"/>
                  <a:chExt cx="1601518" cy="73284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5A2EBE3-BAE0-AA46-92A3-C25DB8DC5D1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9016" y="5461580"/>
                    <a:ext cx="198028" cy="3564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X</a:t>
                    </a:r>
                    <a:endParaRPr lang="en-US" sz="1200" baseline="-25000" dirty="0">
                      <a:latin typeface="+mn-lt"/>
                    </a:endParaRP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33A61B22-1964-B54C-B2EA-229C71CCB69F}"/>
                      </a:ext>
                    </a:extLst>
                  </p:cNvPr>
                  <p:cNvCxnSpPr>
                    <a:cxnSpLocks/>
                    <a:endCxn id="9" idx="1"/>
                  </p:cNvCxnSpPr>
                  <p:nvPr/>
                </p:nvCxnSpPr>
                <p:spPr bwMode="auto">
                  <a:xfrm>
                    <a:off x="8975526" y="5085184"/>
                    <a:ext cx="1403490" cy="55462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FB1B9D4-DA01-5A47-A7A3-B3D6C1D20E68}"/>
                    </a:ext>
                  </a:extLst>
                </p:cNvPr>
                <p:cNvGrpSpPr/>
                <p:nvPr/>
              </p:nvGrpSpPr>
              <p:grpSpPr>
                <a:xfrm>
                  <a:off x="6455246" y="5947692"/>
                  <a:ext cx="1509293" cy="356451"/>
                  <a:chOff x="6455246" y="5947692"/>
                  <a:chExt cx="1509293" cy="356451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D40F3B-3FDE-CC43-B095-6B12069E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6511" y="5947692"/>
                    <a:ext cx="198028" cy="3564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P</a:t>
                    </a:r>
                  </a:p>
                </p:txBody>
              </p: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50EB10DD-A8E0-7F48-8905-0AA0BCF1507D}"/>
                      </a:ext>
                    </a:extLst>
                  </p:cNvPr>
                  <p:cNvCxnSpPr>
                    <a:cxnSpLocks/>
                    <a:endCxn id="10" idx="1"/>
                  </p:cNvCxnSpPr>
                  <p:nvPr/>
                </p:nvCxnSpPr>
                <p:spPr bwMode="auto">
                  <a:xfrm>
                    <a:off x="6455246" y="5947692"/>
                    <a:ext cx="1311265" cy="17822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8BE23673-125A-574F-9C5C-954716A5CA0D}"/>
                    </a:ext>
                  </a:extLst>
                </p:cNvPr>
                <p:cNvGrpSpPr/>
                <p:nvPr/>
              </p:nvGrpSpPr>
              <p:grpSpPr>
                <a:xfrm>
                  <a:off x="1096121" y="5013176"/>
                  <a:ext cx="2262781" cy="851152"/>
                  <a:chOff x="1096121" y="5013176"/>
                  <a:chExt cx="2262781" cy="85115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9D668ED-D345-FF45-802E-99FD2BA83B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6121" y="5507878"/>
                    <a:ext cx="556955" cy="3564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>
                      <a:spcBef>
                        <a:spcPts val="432"/>
                      </a:spcBef>
                    </a:pPr>
                    <a:r>
                      <a:rPr lang="en-US" sz="1200" dirty="0">
                        <a:latin typeface="+mn-lt"/>
                      </a:rPr>
                      <a:t>CO</a:t>
                    </a:r>
                    <a:r>
                      <a:rPr lang="en-US" sz="1200" baseline="-25000" dirty="0">
                        <a:latin typeface="+mn-lt"/>
                      </a:rPr>
                      <a:t>2</a:t>
                    </a:r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B615586C-200C-7E42-8D4D-C3CFBDC4483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1811396" y="5013176"/>
                    <a:ext cx="1547506" cy="55058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triangl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4B3281-9D57-B840-8D1D-50B0C874342E}"/>
              </a:ext>
            </a:extLst>
          </p:cNvPr>
          <p:cNvGrpSpPr/>
          <p:nvPr/>
        </p:nvGrpSpPr>
        <p:grpSpPr>
          <a:xfrm>
            <a:off x="254192" y="2658249"/>
            <a:ext cx="3792573" cy="1231106"/>
            <a:chOff x="254192" y="2658249"/>
            <a:chExt cx="3792573" cy="1231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E2FD2A-1BEE-B34C-9C74-55F5BD0964C1}"/>
                </a:ext>
              </a:extLst>
            </p:cNvPr>
            <p:cNvSpPr txBox="1"/>
            <p:nvPr/>
          </p:nvSpPr>
          <p:spPr>
            <a:xfrm>
              <a:off x="254192" y="2658249"/>
              <a:ext cx="230102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1. Initial conditions/concentrations for external metabolites/biomass (S, N, X, …)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15D3C99-1B6C-D54C-B2D2-EB28B0FA4168}"/>
                </a:ext>
              </a:extLst>
            </p:cNvPr>
            <p:cNvSpPr/>
            <p:nvPr/>
          </p:nvSpPr>
          <p:spPr bwMode="auto">
            <a:xfrm>
              <a:off x="2930314" y="3247813"/>
              <a:ext cx="1116451" cy="3907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7EF14-84EE-694A-B327-7769CA36426D}"/>
              </a:ext>
            </a:extLst>
          </p:cNvPr>
          <p:cNvGrpSpPr/>
          <p:nvPr/>
        </p:nvGrpSpPr>
        <p:grpSpPr>
          <a:xfrm>
            <a:off x="8180197" y="4950138"/>
            <a:ext cx="3664661" cy="1363229"/>
            <a:chOff x="8180197" y="4950138"/>
            <a:chExt cx="3664661" cy="13632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2B7A0B-30B0-1948-A65F-E6985517C4F4}"/>
                </a:ext>
              </a:extLst>
            </p:cNvPr>
            <p:cNvSpPr txBox="1"/>
            <p:nvPr/>
          </p:nvSpPr>
          <p:spPr>
            <a:xfrm>
              <a:off x="9593109" y="4950138"/>
              <a:ext cx="225174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Update exchange reaction bounds based on updated medium</a:t>
              </a: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85FB2C52-3081-974C-B52B-A1243056CFEE}"/>
                </a:ext>
              </a:extLst>
            </p:cNvPr>
            <p:cNvSpPr/>
            <p:nvPr/>
          </p:nvSpPr>
          <p:spPr bwMode="auto">
            <a:xfrm rot="11835599">
              <a:off x="8180197" y="4956687"/>
              <a:ext cx="1116451" cy="3907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5195A07-4C32-4246-8B04-4796B714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6793" y="5764606"/>
              <a:ext cx="1795327" cy="5487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468A16-875C-ED46-AD50-ADF279B136D9}"/>
                </a:ext>
              </a:extLst>
            </p:cNvPr>
            <p:cNvSpPr txBox="1"/>
            <p:nvPr/>
          </p:nvSpPr>
          <p:spPr>
            <a:xfrm>
              <a:off x="9153020" y="5915875"/>
              <a:ext cx="343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e.g.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1BB43C-60FD-A446-BDAA-84BD8CFE0C78}"/>
              </a:ext>
            </a:extLst>
          </p:cNvPr>
          <p:cNvGrpSpPr/>
          <p:nvPr/>
        </p:nvGrpSpPr>
        <p:grpSpPr>
          <a:xfrm>
            <a:off x="9176169" y="2580393"/>
            <a:ext cx="3014244" cy="2082120"/>
            <a:chOff x="9176169" y="2580393"/>
            <a:chExt cx="3014244" cy="208212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48E68C-FE62-F544-ADDD-2AF327FA927D}"/>
                </a:ext>
              </a:extLst>
            </p:cNvPr>
            <p:cNvSpPr txBox="1"/>
            <p:nvPr/>
          </p:nvSpPr>
          <p:spPr>
            <a:xfrm>
              <a:off x="9938664" y="2580393"/>
              <a:ext cx="225174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Update medium and biomass based on flux solution</a:t>
              </a: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072E36E5-6303-8B4C-925E-487A61AF542C}"/>
                </a:ext>
              </a:extLst>
            </p:cNvPr>
            <p:cNvSpPr/>
            <p:nvPr/>
          </p:nvSpPr>
          <p:spPr bwMode="auto">
            <a:xfrm rot="7291079">
              <a:off x="10295256" y="3908934"/>
              <a:ext cx="1116451" cy="3907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F71A1D1-8C93-AD48-B6D0-14B65BCD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5724" y="3465913"/>
              <a:ext cx="1373171" cy="63182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53E13D9-4373-0A42-A97F-A47F0AA9B14E}"/>
                </a:ext>
              </a:extLst>
            </p:cNvPr>
            <p:cNvSpPr txBox="1"/>
            <p:nvPr/>
          </p:nvSpPr>
          <p:spPr>
            <a:xfrm>
              <a:off x="9176169" y="3126376"/>
              <a:ext cx="343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e.g.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16CEBF-97BA-E842-A4C0-F69E224BA05F}"/>
              </a:ext>
            </a:extLst>
          </p:cNvPr>
          <p:cNvGrpSpPr/>
          <p:nvPr/>
        </p:nvGrpSpPr>
        <p:grpSpPr>
          <a:xfrm>
            <a:off x="6457772" y="827275"/>
            <a:ext cx="4457259" cy="1298065"/>
            <a:chOff x="6457772" y="827275"/>
            <a:chExt cx="4457259" cy="12980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037894-BB7F-184D-B849-CED3222BD870}"/>
                </a:ext>
              </a:extLst>
            </p:cNvPr>
            <p:cNvSpPr txBox="1"/>
            <p:nvPr/>
          </p:nvSpPr>
          <p:spPr>
            <a:xfrm>
              <a:off x="7072793" y="827275"/>
              <a:ext cx="22517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Simulate GSM model to obtain flux solution</a:t>
              </a: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0D2C1F54-15D7-8C41-B57A-7EAAFA89EE44}"/>
                </a:ext>
              </a:extLst>
            </p:cNvPr>
            <p:cNvSpPr/>
            <p:nvPr/>
          </p:nvSpPr>
          <p:spPr bwMode="auto">
            <a:xfrm rot="19363118">
              <a:off x="6457772" y="1734633"/>
              <a:ext cx="1116451" cy="3907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8985CE7-5DFC-824D-9A42-9C2ABF17B757}"/>
                </a:ext>
              </a:extLst>
            </p:cNvPr>
            <p:cNvSpPr/>
            <p:nvPr/>
          </p:nvSpPr>
          <p:spPr bwMode="auto">
            <a:xfrm rot="1881974">
              <a:off x="9317506" y="1615784"/>
              <a:ext cx="1116451" cy="3907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684B0AC-EF8A-FC45-A8C6-A1D0A7B15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825" r="16621"/>
            <a:stretch/>
          </p:blipFill>
          <p:spPr>
            <a:xfrm>
              <a:off x="10522935" y="1092296"/>
              <a:ext cx="392096" cy="63182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35D0C8-2ACE-EB45-8567-86E2C0368ABF}"/>
                </a:ext>
              </a:extLst>
            </p:cNvPr>
            <p:cNvSpPr txBox="1"/>
            <p:nvPr/>
          </p:nvSpPr>
          <p:spPr>
            <a:xfrm>
              <a:off x="10067420" y="1320725"/>
              <a:ext cx="343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dirty="0">
                  <a:latin typeface="+mn-lt"/>
                </a:rPr>
                <a:t>e.g.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33CCAA-C8B7-EE4C-96ED-4E799E4636AE}"/>
              </a:ext>
            </a:extLst>
          </p:cNvPr>
          <p:cNvSpPr txBox="1"/>
          <p:nvPr/>
        </p:nvSpPr>
        <p:spPr>
          <a:xfrm>
            <a:off x="4676172" y="5717894"/>
            <a:ext cx="319959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800" i="1" dirty="0">
                <a:latin typeface="+mn-lt"/>
              </a:rPr>
              <a:t>Rinse and repeat …</a:t>
            </a:r>
          </a:p>
        </p:txBody>
      </p:sp>
    </p:spTree>
    <p:extLst>
      <p:ext uri="{BB962C8B-B14F-4D97-AF65-F5344CB8AC3E}">
        <p14:creationId xmlns:p14="http://schemas.microsoft.com/office/powerpoint/2010/main" val="26012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46923-93D4-5A48-AE91-42277FFB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836712"/>
            <a:ext cx="10877207" cy="563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F88BA-889D-DB4F-82E3-ACC4FB53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https://dynamic-</a:t>
            </a:r>
            <a:r>
              <a:rPr lang="en-US" dirty="0" err="1"/>
              <a:t>fba.readthedocs.io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533CF-B8FC-E940-A4DC-70FD9E87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AE1A-B278-C341-A3A9-028C500566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Learning </a:t>
            </a:r>
            <a:r>
              <a:rPr lang="da-DK" dirty="0" err="1"/>
              <a:t>objectives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After this lecture, you will be able to:</a:t>
            </a:r>
          </a:p>
          <a:p>
            <a:r>
              <a:rPr lang="en-US" dirty="0"/>
              <a:t>Discuss how Michaelis-Menten kinetics affect the metabolic flux through an enzymatic reaction.</a:t>
            </a:r>
          </a:p>
          <a:p>
            <a:r>
              <a:rPr lang="en-US" dirty="0"/>
              <a:t>Describe the use of Metabolic Control Analysis on a single metabolic pathway</a:t>
            </a:r>
          </a:p>
          <a:p>
            <a:r>
              <a:rPr lang="en-US" dirty="0"/>
              <a:t>Define the Flux Control Coefficient (FCC) (eq. 11.3) and the Flux Control Summation theorem (eq. 11.6) and explain verbally what that implies for a linear metabolic pathway.</a:t>
            </a:r>
          </a:p>
          <a:p>
            <a:r>
              <a:rPr lang="en-US" dirty="0"/>
              <a:t>Define the Concentration Control Coefficient (CCC) (eq. 11.9) and the Concentration Control Summation theorem (eq. 11.10) and explain verbally what that implies for a linear metabolic pathway.</a:t>
            </a:r>
          </a:p>
          <a:p>
            <a:r>
              <a:rPr lang="en-US" dirty="0"/>
              <a:t>Explain the general concept of Dynamic Flux Balance Analysis (DFBA) and how to apply it to model and simulate a batch cultivation</a:t>
            </a:r>
          </a:p>
        </p:txBody>
      </p:sp>
    </p:spTree>
    <p:extLst>
      <p:ext uri="{BB962C8B-B14F-4D97-AF65-F5344CB8AC3E}">
        <p14:creationId xmlns:p14="http://schemas.microsoft.com/office/powerpoint/2010/main" val="2855776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2747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challenge:</a:t>
            </a:r>
            <a:br>
              <a:rPr lang="en-US" dirty="0"/>
            </a:br>
            <a:r>
              <a:rPr lang="en-US" dirty="0"/>
              <a:t>How do we optimize a single pathway?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665" y="1628800"/>
            <a:ext cx="5762600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flux </a:t>
            </a:r>
            <a:r>
              <a:rPr lang="en-US" i="1" dirty="0"/>
              <a:t>J</a:t>
            </a:r>
            <a:r>
              <a:rPr lang="en-US" dirty="0"/>
              <a:t> through a pathway is regulated by a number of things:</a:t>
            </a:r>
          </a:p>
          <a:p>
            <a:r>
              <a:rPr lang="en-US" dirty="0"/>
              <a:t>Enzyme kinetics</a:t>
            </a:r>
          </a:p>
          <a:p>
            <a:pPr lvl="1"/>
            <a:r>
              <a:rPr lang="en-US" dirty="0"/>
              <a:t>Affinity for substrate/product/inhibitors</a:t>
            </a:r>
          </a:p>
          <a:p>
            <a:pPr lvl="1"/>
            <a:r>
              <a:rPr lang="en-US" dirty="0"/>
              <a:t>Catalytic efficiency</a:t>
            </a:r>
          </a:p>
          <a:p>
            <a:r>
              <a:rPr lang="en-US" dirty="0"/>
              <a:t>Thermodynamics</a:t>
            </a:r>
          </a:p>
          <a:p>
            <a:pPr lvl="1"/>
            <a:r>
              <a:rPr lang="en-US" dirty="0"/>
              <a:t>Concentrations of metabolites</a:t>
            </a:r>
          </a:p>
          <a:p>
            <a:r>
              <a:rPr lang="en-US" dirty="0"/>
              <a:t>Genetic regulation</a:t>
            </a:r>
          </a:p>
          <a:p>
            <a:pPr lvl="1"/>
            <a:r>
              <a:rPr lang="en-US" dirty="0"/>
              <a:t>Expression of enzymes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30" y="252000"/>
            <a:ext cx="3816424" cy="6107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86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2C96-6B6C-7045-9D10-445B5D375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Michaelis-Menten Kinetics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783FB-2218-9E46-A20F-00FC3E23D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54B4-2149-364D-AB75-8C0792710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Course 27410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3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Michaelis-Menten</a:t>
            </a:r>
            <a:r>
              <a:rPr lang="en-US" dirty="0"/>
              <a:t> enzyme kinetics</a:t>
            </a:r>
            <a:br>
              <a:rPr lang="en-US" dirty="0"/>
            </a:br>
            <a:r>
              <a:rPr lang="en-US" dirty="0"/>
              <a:t>- The irreversible reaction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99" r="7726"/>
          <a:stretch/>
        </p:blipFill>
        <p:spPr>
          <a:xfrm>
            <a:off x="6311230" y="1701386"/>
            <a:ext cx="5644176" cy="4349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67614" y="5301208"/>
            <a:ext cx="511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64BE4CC8-E5C8-1C4A-8EC7-0F793D0B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23" y="1484784"/>
            <a:ext cx="5186536" cy="456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an enzymatic reaction with the enzyme </a:t>
            </a:r>
            <a:r>
              <a:rPr lang="en-US" i="1" dirty="0"/>
              <a:t>E</a:t>
            </a:r>
            <a:r>
              <a:rPr lang="en-US" dirty="0"/>
              <a:t>, the substrate </a:t>
            </a:r>
            <a:r>
              <a:rPr lang="en-US" i="1" dirty="0"/>
              <a:t>S</a:t>
            </a:r>
            <a:r>
              <a:rPr lang="en-US" dirty="0"/>
              <a:t>, the enzyme substrate complex </a:t>
            </a:r>
            <a:r>
              <a:rPr lang="en-US" i="1" dirty="0"/>
              <a:t>ES</a:t>
            </a:r>
            <a:r>
              <a:rPr lang="en-US" dirty="0"/>
              <a:t>, and the product </a:t>
            </a:r>
            <a:r>
              <a:rPr lang="en-US" i="1" dirty="0"/>
              <a:t>P</a:t>
            </a:r>
            <a:r>
              <a:rPr lang="en-US" dirty="0"/>
              <a:t>, we have: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derived that the rate of the reaction </a:t>
            </a:r>
            <a:r>
              <a:rPr lang="en-US" i="1" dirty="0"/>
              <a:t>v</a:t>
            </a:r>
            <a:r>
              <a:rPr lang="en-US" dirty="0"/>
              <a:t> is: </a:t>
            </a:r>
          </a:p>
        </p:txBody>
      </p:sp>
      <p:pic>
        <p:nvPicPr>
          <p:cNvPr id="12" name="Picture 11" descr="Screen Shot 2013-09-16 at 10.25.28 PM.png">
            <a:extLst>
              <a:ext uri="{FF2B5EF4-FFF2-40B4-BE49-F238E27FC236}">
                <a16:creationId xmlns:a16="http://schemas.microsoft.com/office/drawing/2014/main" id="{09824E45-99A5-9A4F-A62E-81BDB8C92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1" y="3645024"/>
            <a:ext cx="3744416" cy="1029431"/>
          </a:xfrm>
          <a:prstGeom prst="rect">
            <a:avLst/>
          </a:prstGeom>
        </p:spPr>
      </p:pic>
      <p:pic>
        <p:nvPicPr>
          <p:cNvPr id="13" name="Picture 12" descr="Screen Shot 2013-09-16 at 10.26.43 PM.png">
            <a:extLst>
              <a:ext uri="{FF2B5EF4-FFF2-40B4-BE49-F238E27FC236}">
                <a16:creationId xmlns:a16="http://schemas.microsoft.com/office/drawing/2014/main" id="{CC8E8198-174E-F64E-BD3C-4FD0621829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26" y="5107910"/>
            <a:ext cx="2489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Michaelis-Menten</a:t>
            </a:r>
            <a:r>
              <a:rPr lang="en-US" dirty="0"/>
              <a:t> enzyme kinetics</a:t>
            </a:r>
            <a:br>
              <a:rPr lang="en-US" dirty="0"/>
            </a:br>
            <a:r>
              <a:rPr lang="en-US" dirty="0"/>
              <a:t>- The irreversible reaction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4623" y="1484784"/>
            <a:ext cx="5186536" cy="456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an enzymatic reaction with the enzyme </a:t>
            </a:r>
            <a:r>
              <a:rPr lang="en-US" i="1" dirty="0"/>
              <a:t>E</a:t>
            </a:r>
            <a:r>
              <a:rPr lang="en-US" dirty="0"/>
              <a:t>, the substrate </a:t>
            </a:r>
            <a:r>
              <a:rPr lang="en-US" i="1" dirty="0"/>
              <a:t>S</a:t>
            </a:r>
            <a:r>
              <a:rPr lang="en-US" dirty="0"/>
              <a:t>, the enzyme substrate complex </a:t>
            </a:r>
            <a:r>
              <a:rPr lang="en-US" i="1" dirty="0"/>
              <a:t>ES</a:t>
            </a:r>
            <a:r>
              <a:rPr lang="en-US" dirty="0"/>
              <a:t>, and the product </a:t>
            </a:r>
            <a:r>
              <a:rPr lang="en-US" i="1" dirty="0"/>
              <a:t>P</a:t>
            </a:r>
            <a:r>
              <a:rPr lang="en-US" dirty="0"/>
              <a:t>, we have: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derived that the rate of the reaction </a:t>
            </a:r>
            <a:r>
              <a:rPr lang="en-US" i="1" dirty="0"/>
              <a:t>v</a:t>
            </a:r>
            <a:r>
              <a:rPr lang="en-US" dirty="0"/>
              <a:t> is: </a:t>
            </a:r>
          </a:p>
        </p:txBody>
      </p:sp>
      <p:pic>
        <p:nvPicPr>
          <p:cNvPr id="7" name="Picture 6" descr="Screen Shot 2013-09-16 at 10.25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11" y="3645024"/>
            <a:ext cx="3744416" cy="1029431"/>
          </a:xfrm>
          <a:prstGeom prst="rect">
            <a:avLst/>
          </a:prstGeom>
        </p:spPr>
      </p:pic>
      <p:pic>
        <p:nvPicPr>
          <p:cNvPr id="9" name="Picture 8" descr="Screen Shot 2013-09-16 at 10.26.43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26" y="5107910"/>
            <a:ext cx="2489200" cy="1143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780E559-997C-0341-B3BE-79EE707354FC}"/>
              </a:ext>
            </a:extLst>
          </p:cNvPr>
          <p:cNvGrpSpPr/>
          <p:nvPr/>
        </p:nvGrpSpPr>
        <p:grpSpPr>
          <a:xfrm>
            <a:off x="7002766" y="1834199"/>
            <a:ext cx="2054412" cy="3621649"/>
            <a:chOff x="5702623" y="1895583"/>
            <a:chExt cx="2054412" cy="36216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BEB1D5-5CB3-B148-9A67-DB70AFAEE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623" y="1895583"/>
              <a:ext cx="2054412" cy="3175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4D1346-5110-824A-9950-56CF3526EE9F}"/>
                </a:ext>
              </a:extLst>
            </p:cNvPr>
            <p:cNvSpPr txBox="1"/>
            <p:nvPr/>
          </p:nvSpPr>
          <p:spPr>
            <a:xfrm>
              <a:off x="5724328" y="5178678"/>
              <a:ext cx="1891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Leonor </a:t>
              </a:r>
              <a:r>
                <a:rPr lang="en-US" dirty="0" err="1"/>
                <a:t>Michaelis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D2841-D9EF-F34E-8C18-B910E318D9A9}"/>
              </a:ext>
            </a:extLst>
          </p:cNvPr>
          <p:cNvGrpSpPr/>
          <p:nvPr/>
        </p:nvGrpSpPr>
        <p:grpSpPr>
          <a:xfrm>
            <a:off x="9373979" y="1834199"/>
            <a:ext cx="1981811" cy="3621649"/>
            <a:chOff x="8073836" y="1895583"/>
            <a:chExt cx="1981811" cy="36216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B0DAFA-7545-A84A-A93D-4C1FC059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3836" y="1895583"/>
              <a:ext cx="1981811" cy="32429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3A5291-2FFA-2145-9C6F-F8DF83707CA3}"/>
                </a:ext>
              </a:extLst>
            </p:cNvPr>
            <p:cNvSpPr txBox="1"/>
            <p:nvPr/>
          </p:nvSpPr>
          <p:spPr>
            <a:xfrm>
              <a:off x="8280711" y="5178678"/>
              <a:ext cx="15680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Maud Menten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33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Michaelis</a:t>
            </a:r>
            <a:r>
              <a:rPr lang="en-US" dirty="0"/>
              <a:t>-Menten enzyme kinetics</a:t>
            </a:r>
            <a:br>
              <a:rPr lang="en-US" dirty="0"/>
            </a:br>
            <a:r>
              <a:rPr lang="en-US" dirty="0"/>
              <a:t>- Derivation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98C42-964E-9B4C-B933-71C27AC5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87" y="2955465"/>
            <a:ext cx="3723246" cy="254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94A7-1610-0840-B949-D0F99CAE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95" y="836195"/>
            <a:ext cx="4871547" cy="5689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EC9B8-B220-5A42-AC02-F24C076C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736" y="1592796"/>
            <a:ext cx="3584398" cy="10081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DCACE1-18AE-9144-AA1A-2282536E31D1}"/>
              </a:ext>
            </a:extLst>
          </p:cNvPr>
          <p:cNvSpPr/>
          <p:nvPr/>
        </p:nvSpPr>
        <p:spPr>
          <a:xfrm>
            <a:off x="1783904" y="5854866"/>
            <a:ext cx="3635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hlinkClick r:id="rId6"/>
              </a:rPr>
              <a:t>https://en.wikipedia.org/wiki/Michaelis%E2%80%93Menten_kinetics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5D41E3-9989-BE45-B384-CCD451832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462" y="5557943"/>
            <a:ext cx="1155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8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TemplateConfiguration><![CDATA[{"elementsMetadata":[{"type":"shape","id":"bef8b37c-64a7-4cf9-b494-8cc55f1cb9a8","elementConfiguration":{"binding":"UserProfile.Offices.Workarea_{{DocumentLanguage}}","disableUpdates":false,"type":"text"}},{"type":"shape","id":"b129cbcd-4d13-48da-8f31-b42dcdbc693e","elementConfiguration":{"format":"{{DateFormats.GeneralDate}}","binding":"Form.Date","disableUpdates":false,"type":"date"}},{"type":"shape","id":"1ecb0a26-1b55-4909-bcdf-7467920fc7a3","elementConfiguration":{"binding":"Form.PresentationTitle","disableUpdates":false,"type":"text"}}],"transformationConfigurations":[{"language":"{{DocumentLanguage}}","disableUpdates":false,"type":"proofingLanguage"}],"templateName":"DTU Template 16_9 - Corporate red","templateDescription":"","enableDocumentContentUpdater":true,"version":"1.2"}]]></TemplafyTemplateConfiguration>
</file>

<file path=customXml/item2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FPWOdDmJRsVzK0mtWnpfBg=="}]}]]></TemplafyForm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2.xml><?xml version="1.0" encoding="utf-8"?>
<ds:datastoreItem xmlns:ds="http://schemas.openxmlformats.org/officeDocument/2006/customXml" ds:itemID="{43763224-B85A-4B53-A86A-261D26A71C3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55397</TotalTime>
  <Words>2434</Words>
  <Application>Microsoft Macintosh PowerPoint</Application>
  <PresentationFormat>Custom</PresentationFormat>
  <Paragraphs>434</Paragraphs>
  <Slides>45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Verdana</vt:lpstr>
      <vt:lpstr>Blank</vt:lpstr>
      <vt:lpstr>Simple Light</vt:lpstr>
      <vt:lpstr>Session 8 Dynamic modeling</vt:lpstr>
      <vt:lpstr>Learning objectives</vt:lpstr>
      <vt:lpstr>Agenda of the day</vt:lpstr>
      <vt:lpstr>The challenge: How do we optimize a single pathway?</vt:lpstr>
      <vt:lpstr>The challenge: How do we optimize a single pathway?</vt:lpstr>
      <vt:lpstr>Michaelis-Menten Kinetics</vt:lpstr>
      <vt:lpstr>Basic Michaelis-Menten enzyme kinetics - The irreversible reaction</vt:lpstr>
      <vt:lpstr>Basic Michaelis-Menten enzyme kinetics - The irreversible reaction</vt:lpstr>
      <vt:lpstr>Basic Michaelis-Menten enzyme kinetics - Derivation</vt:lpstr>
      <vt:lpstr>Basic Michaelis-Menten enzyme kinetics - Derivation (QSSA)</vt:lpstr>
      <vt:lpstr>Basic Michaelis-Menten enzyme kinetics - Derivation (QSSA)</vt:lpstr>
      <vt:lpstr>Basic Michaelis-Menten enzyme kinetics - The reversible reaction</vt:lpstr>
      <vt:lpstr>Basic Michaelis-Menten enzyme kinetics - The reversible reaction</vt:lpstr>
      <vt:lpstr>Basic Michaelis-Menten enzyme kinetics - What does this all mean??</vt:lpstr>
      <vt:lpstr>Questions?</vt:lpstr>
      <vt:lpstr>Metabolic Control Analysis</vt:lpstr>
      <vt:lpstr>Basic Michaelis-Menten enzyme kinetics - What does all this mean??</vt:lpstr>
      <vt:lpstr>Metabolic Control Analysis - What is it?</vt:lpstr>
      <vt:lpstr>Metabolic Control Analysis - Framework</vt:lpstr>
      <vt:lpstr>Concentration Control (Visual)</vt:lpstr>
      <vt:lpstr>Concentration Control (Visual)</vt:lpstr>
      <vt:lpstr>Metabolic Control Analysis - Flux Control Coefficients (FCCs)</vt:lpstr>
      <vt:lpstr>Flux Control Coefficients (visual)</vt:lpstr>
      <vt:lpstr>Metabolic Control Analysis - Flux Control Coefficients (FCCs)</vt:lpstr>
      <vt:lpstr>Metabolic Control Analysis - Concentration Control Coefficients (CCCs)</vt:lpstr>
      <vt:lpstr>Live exercise</vt:lpstr>
      <vt:lpstr>Live exercise (previous years)</vt:lpstr>
      <vt:lpstr>Live exercise (previous years)</vt:lpstr>
      <vt:lpstr>Live exercise (previous years)</vt:lpstr>
      <vt:lpstr>PowerPoint Presentation</vt:lpstr>
      <vt:lpstr>LEGOzymes (concept)</vt:lpstr>
      <vt:lpstr>LEGOzymes setup</vt:lpstr>
      <vt:lpstr>Score board example</vt:lpstr>
      <vt:lpstr>LEGOzymes: 1st round (basic)</vt:lpstr>
      <vt:lpstr>LEGOzymes: 2nd round (reducing VmaxE3 by 50%)</vt:lpstr>
      <vt:lpstr>LEGOzymes: 3rd round (Feedback inhibition)</vt:lpstr>
      <vt:lpstr>LEGOzymes: 4th round (free optimization; win the prize!)</vt:lpstr>
      <vt:lpstr>Wrap up</vt:lpstr>
      <vt:lpstr>Dynamic Flux Balance Analysis</vt:lpstr>
      <vt:lpstr>Dynamic Flux Balance Analysis (dFBA)</vt:lpstr>
      <vt:lpstr>Concept of dFBA</vt:lpstr>
      <vt:lpstr>dFBA simulations</vt:lpstr>
      <vt:lpstr>https://dynamic-fba.readthedocs.io/en/latest/</vt:lpstr>
      <vt:lpstr>Learning objectives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 (1st part): Microbial Community Modeling</dc:title>
  <dc:creator>Nikolaus Sonnenschein</dc:creator>
  <cp:lastModifiedBy>Nikolaus Sonnenschein</cp:lastModifiedBy>
  <cp:revision>381</cp:revision>
  <dcterms:created xsi:type="dcterms:W3CDTF">2020-03-11T19:51:30Z</dcterms:created>
  <dcterms:modified xsi:type="dcterms:W3CDTF">2021-11-09T09:10:40Z</dcterms:modified>
</cp:coreProperties>
</file>